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8.xml" ContentType="application/vnd.openxmlformats-officedocument.presentationml.notesSlide+xml"/>
  <Override PartName="/ppt/charts/chart12.xml" ContentType="application/vnd.openxmlformats-officedocument.drawingml.chart+xml"/>
  <Override PartName="/ppt/charts/style5.xml" ContentType="application/vnd.ms-office.chartstyle+xml"/>
  <Override PartName="/ppt/charts/colors5.xml" ContentType="application/vnd.ms-office.chartcolorstyle+xml"/>
  <Override PartName="/ppt/charts/chart13.xml" ContentType="application/vnd.openxmlformats-officedocument.drawingml.chart+xml"/>
  <Override PartName="/ppt/charts/style6.xml" ContentType="application/vnd.ms-office.chartstyle+xml"/>
  <Override PartName="/ppt/charts/colors6.xml" ContentType="application/vnd.ms-office.chartcolorstyle+xml"/>
  <Override PartName="/ppt/charts/chart14.xml" ContentType="application/vnd.openxmlformats-officedocument.drawingml.chart+xml"/>
  <Override PartName="/ppt/charts/style7.xml" ContentType="application/vnd.ms-office.chartstyle+xml"/>
  <Override PartName="/ppt/charts/colors7.xml" ContentType="application/vnd.ms-office.chartcolorstyle+xml"/>
  <Override PartName="/ppt/charts/chart15.xml" ContentType="application/vnd.openxmlformats-officedocument.drawingml.chart+xml"/>
  <Override PartName="/ppt/charts/style8.xml" ContentType="application/vnd.ms-office.chartstyle+xml"/>
  <Override PartName="/ppt/charts/colors8.xml" ContentType="application/vnd.ms-office.chartcolorstyl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9.xml" ContentType="application/vnd.openxmlformats-officedocument.presentationml.notesSlide+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ppt/charts/chart17.xml" ContentType="application/vnd.openxmlformats-officedocument.drawingml.chart+xml"/>
  <Override PartName="/ppt/notesSlides/notesSlide10.xml" ContentType="application/vnd.openxmlformats-officedocument.presentationml.notesSlide+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1.xml" ContentType="application/vnd.openxmlformats-officedocument.presentationml.notesSlide+xml"/>
  <Override PartName="/ppt/charts/chart1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xml" ContentType="application/vnd.openxmlformats-officedocument.presentationml.notesSlid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9" r:id="rId2"/>
  </p:sldMasterIdLst>
  <p:notesMasterIdLst>
    <p:notesMasterId r:id="rId43"/>
  </p:notesMasterIdLst>
  <p:sldIdLst>
    <p:sldId id="802" r:id="rId3"/>
    <p:sldId id="785" r:id="rId4"/>
    <p:sldId id="793" r:id="rId5"/>
    <p:sldId id="258" r:id="rId6"/>
    <p:sldId id="783" r:id="rId7"/>
    <p:sldId id="807" r:id="rId8"/>
    <p:sldId id="319" r:id="rId9"/>
    <p:sldId id="260" r:id="rId10"/>
    <p:sldId id="715" r:id="rId11"/>
    <p:sldId id="725" r:id="rId12"/>
    <p:sldId id="808" r:id="rId13"/>
    <p:sldId id="809" r:id="rId14"/>
    <p:sldId id="799" r:id="rId15"/>
    <p:sldId id="812" r:id="rId16"/>
    <p:sldId id="284" r:id="rId17"/>
    <p:sldId id="262" r:id="rId18"/>
    <p:sldId id="813" r:id="rId19"/>
    <p:sldId id="273" r:id="rId20"/>
    <p:sldId id="814" r:id="rId21"/>
    <p:sldId id="274" r:id="rId22"/>
    <p:sldId id="275" r:id="rId23"/>
    <p:sldId id="278" r:id="rId24"/>
    <p:sldId id="815" r:id="rId25"/>
    <p:sldId id="277" r:id="rId26"/>
    <p:sldId id="280" r:id="rId27"/>
    <p:sldId id="281" r:id="rId28"/>
    <p:sldId id="282" r:id="rId29"/>
    <p:sldId id="607" r:id="rId30"/>
    <p:sldId id="786" r:id="rId31"/>
    <p:sldId id="797" r:id="rId32"/>
    <p:sldId id="804" r:id="rId33"/>
    <p:sldId id="803" r:id="rId34"/>
    <p:sldId id="761" r:id="rId35"/>
    <p:sldId id="428" r:id="rId36"/>
    <p:sldId id="787" r:id="rId37"/>
    <p:sldId id="790" r:id="rId38"/>
    <p:sldId id="608" r:id="rId39"/>
    <p:sldId id="800" r:id="rId40"/>
    <p:sldId id="801" r:id="rId41"/>
    <p:sldId id="79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59"/>
    <a:srgbClr val="007749"/>
    <a:srgbClr val="7DBBDD"/>
    <a:srgbClr val="92C5E2"/>
    <a:srgbClr val="338D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868" autoAdjust="0"/>
    <p:restoredTop sz="91654" autoAdjust="0"/>
  </p:normalViewPr>
  <p:slideViewPr>
    <p:cSldViewPr snapToGrid="0">
      <p:cViewPr varScale="1">
        <p:scale>
          <a:sx n="69" d="100"/>
          <a:sy n="69" d="100"/>
        </p:scale>
        <p:origin x="66" y="900"/>
      </p:cViewPr>
      <p:guideLst>
        <p:guide orient="horz" pos="2160"/>
        <p:guide pos="3840"/>
      </p:guideLst>
    </p:cSldViewPr>
  </p:slideViewPr>
  <p:notesTextViewPr>
    <p:cViewPr>
      <p:scale>
        <a:sx n="1" d="1"/>
        <a:sy n="1" d="1"/>
      </p:scale>
      <p:origin x="0" y="0"/>
    </p:cViewPr>
  </p:notesTextViewPr>
  <p:sorterViewPr>
    <p:cViewPr>
      <p:scale>
        <a:sx n="70" d="100"/>
        <a:sy n="70" d="100"/>
      </p:scale>
      <p:origin x="0" y="-32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xml"/><Relationship Id="rId1" Type="http://schemas.microsoft.com/office/2011/relationships/chartStyle" Target="style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7.xml"/><Relationship Id="rId1" Type="http://schemas.microsoft.com/office/2011/relationships/chartStyle" Target="style7.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8.xml"/><Relationship Id="rId1" Type="http://schemas.microsoft.com/office/2011/relationships/chartStyle" Target="style8.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0.xml"/><Relationship Id="rId1" Type="http://schemas.microsoft.com/office/2011/relationships/chartStyle" Target="style10.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2.xml"/><Relationship Id="rId1" Type="http://schemas.microsoft.com/office/2011/relationships/chartStyle" Target="style1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bred\AppData\Local\Microsoft\Windows\INetCache\Content.Outlook\NFZS07HJ\2021%20Q2%20News%20Release.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cbred\AppData\Local\Microsoft\Windows\INetCache\Content.Outlook\NFZS07HJ\2021%20Q2%20News%20Release.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727884316398694E-2"/>
          <c:y val="1.4301815993319728E-2"/>
          <c:w val="0.97342995169082125"/>
          <c:h val="0.80687135772950758"/>
        </c:manualLayout>
      </c:layout>
      <c:barChart>
        <c:barDir val="col"/>
        <c:grouping val="clustered"/>
        <c:varyColors val="0"/>
        <c:ser>
          <c:idx val="0"/>
          <c:order val="0"/>
          <c:tx>
            <c:strRef>
              <c:f>Sheet1!$D$1</c:f>
              <c:strCache>
                <c:ptCount val="1"/>
                <c:pt idx="0">
                  <c:v>Jan-21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Cancelled 1+ B2B Exhibition(s)</c:v>
                </c:pt>
                <c:pt idx="1">
                  <c:v>Postponed 1+ B2B  Exhibition(s)</c:v>
                </c:pt>
                <c:pt idx="2">
                  <c:v>No action, happened or still scheduled</c:v>
                </c:pt>
              </c:strCache>
            </c:strRef>
          </c:cat>
          <c:val>
            <c:numRef>
              <c:f>Sheet1!$D$2:$D$4</c:f>
              <c:numCache>
                <c:formatCode>0%</c:formatCode>
                <c:ptCount val="3"/>
                <c:pt idx="0">
                  <c:v>0.41</c:v>
                </c:pt>
                <c:pt idx="1">
                  <c:v>0.45</c:v>
                </c:pt>
                <c:pt idx="2">
                  <c:v>0.32</c:v>
                </c:pt>
              </c:numCache>
            </c:numRef>
          </c:val>
          <c:extLst>
            <c:ext xmlns:c16="http://schemas.microsoft.com/office/drawing/2014/chart" uri="{C3380CC4-5D6E-409C-BE32-E72D297353CC}">
              <c16:uniqueId val="{00000000-7240-4B3D-8A6D-BDC9046F015E}"/>
            </c:ext>
          </c:extLst>
        </c:ser>
        <c:ser>
          <c:idx val="1"/>
          <c:order val="1"/>
          <c:tx>
            <c:strRef>
              <c:f>Sheet1!$E$1</c:f>
              <c:strCache>
                <c:ptCount val="1"/>
                <c:pt idx="0">
                  <c:v>May-21</c:v>
                </c:pt>
              </c:strCache>
            </c:strRef>
          </c:tx>
          <c:spPr>
            <a:solidFill>
              <a:schemeClr val="accent2"/>
            </a:solidFill>
            <a:ln>
              <a:noFill/>
            </a:ln>
            <a:effectLst/>
          </c:spPr>
          <c:invertIfNegative val="0"/>
          <c:dLbls>
            <c:spPr>
              <a:solidFill>
                <a:srgbClr val="FFFF00"/>
              </a:soli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Cancelled 1+ B2B Exhibition(s)</c:v>
                </c:pt>
                <c:pt idx="1">
                  <c:v>Postponed 1+ B2B  Exhibition(s)</c:v>
                </c:pt>
                <c:pt idx="2">
                  <c:v>No action, happened or still scheduled</c:v>
                </c:pt>
              </c:strCache>
            </c:strRef>
          </c:cat>
          <c:val>
            <c:numRef>
              <c:f>Sheet1!$E$2:$E$4</c:f>
              <c:numCache>
                <c:formatCode>0%</c:formatCode>
                <c:ptCount val="3"/>
                <c:pt idx="0">
                  <c:v>0.55000000000000004</c:v>
                </c:pt>
                <c:pt idx="1">
                  <c:v>0.35</c:v>
                </c:pt>
                <c:pt idx="2">
                  <c:v>0.28000000000000003</c:v>
                </c:pt>
              </c:numCache>
            </c:numRef>
          </c:val>
          <c:extLst>
            <c:ext xmlns:c16="http://schemas.microsoft.com/office/drawing/2014/chart" uri="{C3380CC4-5D6E-409C-BE32-E72D297353CC}">
              <c16:uniqueId val="{00000001-7240-4B3D-8A6D-BDC9046F015E}"/>
            </c:ext>
          </c:extLst>
        </c:ser>
        <c:ser>
          <c:idx val="2"/>
          <c:order val="2"/>
          <c:tx>
            <c:strRef>
              <c:f>Sheet1!$F$1</c:f>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Cancelled 1+ B2B Exhibition(s)</c:v>
                </c:pt>
                <c:pt idx="1">
                  <c:v>Postponed 1+ B2B  Exhibition(s)</c:v>
                </c:pt>
                <c:pt idx="2">
                  <c:v>No action, happened or still scheduled</c:v>
                </c:pt>
              </c:strCache>
            </c:strRef>
          </c:cat>
          <c:val>
            <c:numRef>
              <c:f>Sheet1!$F$2:$F$4</c:f>
              <c:numCache>
                <c:formatCode>General</c:formatCode>
                <c:ptCount val="3"/>
              </c:numCache>
            </c:numRef>
          </c:val>
          <c:extLst>
            <c:ext xmlns:c16="http://schemas.microsoft.com/office/drawing/2014/chart" uri="{C3380CC4-5D6E-409C-BE32-E72D297353CC}">
              <c16:uniqueId val="{00000002-7240-4B3D-8A6D-BDC9046F015E}"/>
            </c:ext>
          </c:extLst>
        </c:ser>
        <c:ser>
          <c:idx val="3"/>
          <c:order val="3"/>
          <c:tx>
            <c:strRef>
              <c:f>Sheet1!$G$1</c:f>
              <c:strCache>
                <c:ptCount val="1"/>
              </c:strCache>
            </c:strRef>
          </c:tx>
          <c:spPr>
            <a:solidFill>
              <a:schemeClr val="accent4"/>
            </a:solidFill>
            <a:ln>
              <a:noFill/>
            </a:ln>
            <a:effectLst/>
          </c:spPr>
          <c:invertIfNegative val="0"/>
          <c:dLbls>
            <c:spPr>
              <a:solidFill>
                <a:srgbClr val="FFFF00"/>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Cancelled 1+ B2B Exhibition(s)</c:v>
                </c:pt>
                <c:pt idx="1">
                  <c:v>Postponed 1+ B2B  Exhibition(s)</c:v>
                </c:pt>
                <c:pt idx="2">
                  <c:v>No action, happened or still scheduled</c:v>
                </c:pt>
              </c:strCache>
            </c:strRef>
          </c:cat>
          <c:val>
            <c:numRef>
              <c:f>Sheet1!$G$2:$G$4</c:f>
            </c:numRef>
          </c:val>
          <c:extLst>
            <c:ext xmlns:c16="http://schemas.microsoft.com/office/drawing/2014/chart" uri="{C3380CC4-5D6E-409C-BE32-E72D297353CC}">
              <c16:uniqueId val="{00000001-4C9A-490D-B878-FF73ECB73CDF}"/>
            </c:ext>
          </c:extLst>
        </c:ser>
        <c:dLbls>
          <c:dLblPos val="outEnd"/>
          <c:showLegendKey val="0"/>
          <c:showVal val="1"/>
          <c:showCatName val="0"/>
          <c:showSerName val="0"/>
          <c:showPercent val="0"/>
          <c:showBubbleSize val="0"/>
        </c:dLbls>
        <c:gapWidth val="219"/>
        <c:overlap val="-27"/>
        <c:axId val="238557248"/>
        <c:axId val="238560528"/>
      </c:barChart>
      <c:catAx>
        <c:axId val="238557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38560528"/>
        <c:crosses val="autoZero"/>
        <c:auto val="1"/>
        <c:lblAlgn val="ctr"/>
        <c:lblOffset val="100"/>
        <c:noMultiLvlLbl val="0"/>
      </c:catAx>
      <c:valAx>
        <c:axId val="238560528"/>
        <c:scaling>
          <c:orientation val="minMax"/>
        </c:scaling>
        <c:delete val="1"/>
        <c:axPos val="l"/>
        <c:numFmt formatCode="0%" sourceLinked="1"/>
        <c:majorTickMark val="none"/>
        <c:minorTickMark val="none"/>
        <c:tickLblPos val="nextTo"/>
        <c:crossAx val="238557248"/>
        <c:crosses val="autoZero"/>
        <c:crossBetween val="between"/>
      </c:valAx>
      <c:spPr>
        <a:noFill/>
        <a:ln>
          <a:noFill/>
        </a:ln>
        <a:effectLst/>
      </c:spPr>
    </c:plotArea>
    <c:legend>
      <c:legendPos val="b"/>
      <c:layout>
        <c:manualLayout>
          <c:xMode val="edge"/>
          <c:yMode val="edge"/>
          <c:x val="0.31966809361759574"/>
          <c:y val="0.91696980332529721"/>
          <c:w val="0.38686554518498717"/>
          <c:h val="8.303019667470293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11044131837156571"/>
          <c:y val="5.2543739930931338E-2"/>
          <c:w val="0.80636312034550972"/>
          <c:h val="0.88547387021402646"/>
        </c:manualLayout>
      </c:layout>
      <c:barChart>
        <c:barDir val="bar"/>
        <c:grouping val="stacked"/>
        <c:varyColors val="0"/>
        <c:ser>
          <c:idx val="0"/>
          <c:order val="0"/>
          <c:tx>
            <c:strRef>
              <c:f>Sheet1!$B$1</c:f>
              <c:strCache>
                <c:ptCount val="1"/>
                <c:pt idx="0">
                  <c:v>Very Effective</c:v>
                </c:pt>
              </c:strCache>
            </c:strRef>
          </c:tx>
          <c:invertIfNegative val="0"/>
          <c:dLbls>
            <c:spPr>
              <a:noFill/>
              <a:ln>
                <a:noFill/>
              </a:ln>
              <a:effectLst/>
            </c:spPr>
            <c:txPr>
              <a:bodyPr rot="0" vert="horz"/>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Generating sales orders with prospects</c:v>
                </c:pt>
                <c:pt idx="1">
                  <c:v>Relationship management with key accounts</c:v>
                </c:pt>
                <c:pt idx="2">
                  <c:v>Existing customer relationship management</c:v>
                </c:pt>
                <c:pt idx="3">
                  <c:v>Relationship management, engagement with prospects</c:v>
                </c:pt>
                <c:pt idx="4">
                  <c:v>New sales lead generation in general</c:v>
                </c:pt>
              </c:strCache>
            </c:strRef>
          </c:cat>
          <c:val>
            <c:numRef>
              <c:f>Sheet1!$B$2:$B$6</c:f>
              <c:numCache>
                <c:formatCode>0%</c:formatCode>
                <c:ptCount val="5"/>
                <c:pt idx="0">
                  <c:v>7.0000000000000007E-2</c:v>
                </c:pt>
                <c:pt idx="1">
                  <c:v>0.15</c:v>
                </c:pt>
                <c:pt idx="2">
                  <c:v>0.17</c:v>
                </c:pt>
                <c:pt idx="3">
                  <c:v>0.08</c:v>
                </c:pt>
                <c:pt idx="4">
                  <c:v>0.09</c:v>
                </c:pt>
              </c:numCache>
            </c:numRef>
          </c:val>
          <c:extLst>
            <c:ext xmlns:c16="http://schemas.microsoft.com/office/drawing/2014/chart" uri="{C3380CC4-5D6E-409C-BE32-E72D297353CC}">
              <c16:uniqueId val="{00000000-224C-4D35-98C8-0126D4533A57}"/>
            </c:ext>
          </c:extLst>
        </c:ser>
        <c:ser>
          <c:idx val="1"/>
          <c:order val="1"/>
          <c:tx>
            <c:strRef>
              <c:f>Sheet1!$C$1</c:f>
              <c:strCache>
                <c:ptCount val="1"/>
                <c:pt idx="0">
                  <c:v>Effective</c:v>
                </c:pt>
              </c:strCache>
            </c:strRef>
          </c:tx>
          <c:invertIfNegative val="0"/>
          <c:dLbls>
            <c:spPr>
              <a:noFill/>
              <a:ln>
                <a:noFill/>
              </a:ln>
              <a:effectLst/>
            </c:spPr>
            <c:txPr>
              <a:bodyPr rot="0" vert="horz"/>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Generating sales orders with prospects</c:v>
                </c:pt>
                <c:pt idx="1">
                  <c:v>Relationship management with key accounts</c:v>
                </c:pt>
                <c:pt idx="2">
                  <c:v>Existing customer relationship management</c:v>
                </c:pt>
                <c:pt idx="3">
                  <c:v>Relationship management, engagement with prospects</c:v>
                </c:pt>
                <c:pt idx="4">
                  <c:v>New sales lead generation in general</c:v>
                </c:pt>
              </c:strCache>
            </c:strRef>
          </c:cat>
          <c:val>
            <c:numRef>
              <c:f>Sheet1!$C$2:$C$6</c:f>
              <c:numCache>
                <c:formatCode>0%</c:formatCode>
                <c:ptCount val="5"/>
                <c:pt idx="0">
                  <c:v>0.48</c:v>
                </c:pt>
                <c:pt idx="1">
                  <c:v>0.57999999999999996</c:v>
                </c:pt>
                <c:pt idx="2">
                  <c:v>0.56999999999999995</c:v>
                </c:pt>
                <c:pt idx="3">
                  <c:v>0.48</c:v>
                </c:pt>
                <c:pt idx="4">
                  <c:v>0.43</c:v>
                </c:pt>
              </c:numCache>
            </c:numRef>
          </c:val>
          <c:extLst>
            <c:ext xmlns:c16="http://schemas.microsoft.com/office/drawing/2014/chart" uri="{C3380CC4-5D6E-409C-BE32-E72D297353CC}">
              <c16:uniqueId val="{00000004-224C-4D35-98C8-0126D4533A57}"/>
            </c:ext>
          </c:extLst>
        </c:ser>
        <c:dLbls>
          <c:showLegendKey val="0"/>
          <c:showVal val="0"/>
          <c:showCatName val="0"/>
          <c:showSerName val="0"/>
          <c:showPercent val="0"/>
          <c:showBubbleSize val="0"/>
        </c:dLbls>
        <c:gapWidth val="182"/>
        <c:overlap val="100"/>
        <c:axId val="109468288"/>
        <c:axId val="109474176"/>
      </c:barChart>
      <c:catAx>
        <c:axId val="109468288"/>
        <c:scaling>
          <c:orientation val="minMax"/>
        </c:scaling>
        <c:delete val="1"/>
        <c:axPos val="l"/>
        <c:numFmt formatCode="General" sourceLinked="1"/>
        <c:majorTickMark val="none"/>
        <c:minorTickMark val="none"/>
        <c:tickLblPos val="nextTo"/>
        <c:crossAx val="109474176"/>
        <c:crosses val="autoZero"/>
        <c:auto val="1"/>
        <c:lblAlgn val="ctr"/>
        <c:lblOffset val="100"/>
        <c:noMultiLvlLbl val="0"/>
      </c:catAx>
      <c:valAx>
        <c:axId val="109474176"/>
        <c:scaling>
          <c:orientation val="minMax"/>
        </c:scaling>
        <c:delete val="1"/>
        <c:axPos val="b"/>
        <c:numFmt formatCode="0%" sourceLinked="1"/>
        <c:majorTickMark val="none"/>
        <c:minorTickMark val="none"/>
        <c:tickLblPos val="nextTo"/>
        <c:crossAx val="109468288"/>
        <c:crosses val="autoZero"/>
        <c:crossBetween val="between"/>
      </c:valAx>
    </c:plotArea>
    <c:legend>
      <c:legendPos val="b"/>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Median Number of B2B Exhibitions Exhibited at,</a:t>
            </a:r>
            <a:r>
              <a:rPr lang="en-US" baseline="0" dirty="0"/>
              <a:t> Past and Planned</a:t>
            </a:r>
            <a:endParaRPr lang="en-US"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Sheet1!$A$2:$A$5</c:f>
              <c:numCache>
                <c:formatCode>General</c:formatCode>
                <c:ptCount val="4"/>
                <c:pt idx="0">
                  <c:v>2019</c:v>
                </c:pt>
                <c:pt idx="1">
                  <c:v>2020</c:v>
                </c:pt>
                <c:pt idx="2">
                  <c:v>2021</c:v>
                </c:pt>
                <c:pt idx="3">
                  <c:v>2022</c:v>
                </c:pt>
              </c:numCache>
            </c:numRef>
          </c:cat>
          <c:val>
            <c:numRef>
              <c:f>Sheet1!$B$2:$B$5</c:f>
              <c:numCache>
                <c:formatCode>General</c:formatCode>
                <c:ptCount val="4"/>
                <c:pt idx="0">
                  <c:v>5</c:v>
                </c:pt>
                <c:pt idx="1">
                  <c:v>1</c:v>
                </c:pt>
                <c:pt idx="2">
                  <c:v>2</c:v>
                </c:pt>
                <c:pt idx="3">
                  <c:v>5</c:v>
                </c:pt>
              </c:numCache>
            </c:numRef>
          </c:val>
          <c:smooth val="0"/>
          <c:extLst>
            <c:ext xmlns:c16="http://schemas.microsoft.com/office/drawing/2014/chart" uri="{C3380CC4-5D6E-409C-BE32-E72D297353CC}">
              <c16:uniqueId val="{00000000-E13E-459E-9BB7-A901F35E909F}"/>
            </c:ext>
          </c:extLst>
        </c:ser>
        <c:dLbls>
          <c:dLblPos val="ctr"/>
          <c:showLegendKey val="0"/>
          <c:showVal val="1"/>
          <c:showCatName val="0"/>
          <c:showSerName val="0"/>
          <c:showPercent val="0"/>
          <c:showBubbleSize val="0"/>
        </c:dLbls>
        <c:marker val="1"/>
        <c:smooth val="0"/>
        <c:axId val="109384064"/>
        <c:axId val="109386752"/>
      </c:lineChart>
      <c:catAx>
        <c:axId val="1093840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en-US"/>
          </a:p>
        </c:txPr>
        <c:crossAx val="109386752"/>
        <c:crosses val="autoZero"/>
        <c:auto val="1"/>
        <c:lblAlgn val="ctr"/>
        <c:lblOffset val="100"/>
        <c:noMultiLvlLbl val="0"/>
      </c:catAx>
      <c:valAx>
        <c:axId val="10938675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9384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Median Number of B2B Exhibitions Attended,</a:t>
            </a:r>
            <a:r>
              <a:rPr lang="en-US" baseline="0" dirty="0"/>
              <a:t> Past and Planned</a:t>
            </a:r>
            <a:endParaRPr lang="en-US"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Sheet1!$A$2:$A$5</c:f>
              <c:numCache>
                <c:formatCode>General</c:formatCode>
                <c:ptCount val="4"/>
                <c:pt idx="0">
                  <c:v>2019</c:v>
                </c:pt>
                <c:pt idx="1">
                  <c:v>2020</c:v>
                </c:pt>
                <c:pt idx="2">
                  <c:v>2021</c:v>
                </c:pt>
                <c:pt idx="3">
                  <c:v>2022</c:v>
                </c:pt>
              </c:numCache>
            </c:numRef>
          </c:cat>
          <c:val>
            <c:numRef>
              <c:f>Sheet1!$B$2:$B$5</c:f>
              <c:numCache>
                <c:formatCode>General</c:formatCode>
                <c:ptCount val="4"/>
                <c:pt idx="0">
                  <c:v>3</c:v>
                </c:pt>
                <c:pt idx="1">
                  <c:v>0</c:v>
                </c:pt>
                <c:pt idx="2">
                  <c:v>1</c:v>
                </c:pt>
                <c:pt idx="3">
                  <c:v>2</c:v>
                </c:pt>
              </c:numCache>
            </c:numRef>
          </c:val>
          <c:smooth val="0"/>
          <c:extLst>
            <c:ext xmlns:c16="http://schemas.microsoft.com/office/drawing/2014/chart" uri="{C3380CC4-5D6E-409C-BE32-E72D297353CC}">
              <c16:uniqueId val="{00000000-E13E-459E-9BB7-A901F35E909F}"/>
            </c:ext>
          </c:extLst>
        </c:ser>
        <c:dLbls>
          <c:dLblPos val="ctr"/>
          <c:showLegendKey val="0"/>
          <c:showVal val="1"/>
          <c:showCatName val="0"/>
          <c:showSerName val="0"/>
          <c:showPercent val="0"/>
          <c:showBubbleSize val="0"/>
        </c:dLbls>
        <c:marker val="1"/>
        <c:smooth val="0"/>
        <c:axId val="108737280"/>
        <c:axId val="109399040"/>
      </c:lineChart>
      <c:catAx>
        <c:axId val="1087372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en-US"/>
          </a:p>
        </c:txPr>
        <c:crossAx val="109399040"/>
        <c:crosses val="autoZero"/>
        <c:auto val="1"/>
        <c:lblAlgn val="ctr"/>
        <c:lblOffset val="100"/>
        <c:noMultiLvlLbl val="0"/>
      </c:catAx>
      <c:valAx>
        <c:axId val="10939904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8737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1600" dirty="0"/>
              <a:t>SHOPPING REASONS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More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Have My Questions Answered</c:v>
                </c:pt>
                <c:pt idx="1">
                  <c:v>Gather Information for Upcoming Purchase</c:v>
                </c:pt>
                <c:pt idx="2">
                  <c:v>Brand Comparisons</c:v>
                </c:pt>
                <c:pt idx="3">
                  <c:v>Idea Generation/Planning</c:v>
                </c:pt>
                <c:pt idx="4">
                  <c:v>Build, Maintain Relationships with Suppliers</c:v>
                </c:pt>
                <c:pt idx="5">
                  <c:v>Ability to Talk to Experts</c:v>
                </c:pt>
                <c:pt idx="6">
                  <c:v>See, Experience New Product Introductions</c:v>
                </c:pt>
                <c:pt idx="7">
                  <c:v>See, Touch, Interact, Experience New Products</c:v>
                </c:pt>
                <c:pt idx="8">
                  <c:v>See, Experience New Technology</c:v>
                </c:pt>
              </c:strCache>
            </c:strRef>
          </c:cat>
          <c:val>
            <c:numRef>
              <c:f>Sheet1!$B$2:$B$10</c:f>
              <c:numCache>
                <c:formatCode>0%</c:formatCode>
                <c:ptCount val="9"/>
                <c:pt idx="0">
                  <c:v>0.32</c:v>
                </c:pt>
                <c:pt idx="1">
                  <c:v>0.33</c:v>
                </c:pt>
                <c:pt idx="2">
                  <c:v>0.31</c:v>
                </c:pt>
                <c:pt idx="3">
                  <c:v>0.39</c:v>
                </c:pt>
                <c:pt idx="4">
                  <c:v>0.45</c:v>
                </c:pt>
                <c:pt idx="5">
                  <c:v>0.38</c:v>
                </c:pt>
                <c:pt idx="6">
                  <c:v>0.43</c:v>
                </c:pt>
                <c:pt idx="7">
                  <c:v>0.47</c:v>
                </c:pt>
                <c:pt idx="8">
                  <c:v>0.43</c:v>
                </c:pt>
              </c:numCache>
            </c:numRef>
          </c:val>
          <c:extLst>
            <c:ext xmlns:c16="http://schemas.microsoft.com/office/drawing/2014/chart" uri="{C3380CC4-5D6E-409C-BE32-E72D297353CC}">
              <c16:uniqueId val="{00000000-224C-4D35-98C8-0126D4533A57}"/>
            </c:ext>
          </c:extLst>
        </c:ser>
        <c:ser>
          <c:idx val="1"/>
          <c:order val="1"/>
          <c:tx>
            <c:strRef>
              <c:f>Sheet1!$C$1</c:f>
              <c:strCache>
                <c:ptCount val="1"/>
                <c:pt idx="0">
                  <c:v>Same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Sheet1!$A$2:$A$10</c:f>
              <c:strCache>
                <c:ptCount val="9"/>
                <c:pt idx="0">
                  <c:v>Have My Questions Answered</c:v>
                </c:pt>
                <c:pt idx="1">
                  <c:v>Gather Information for Upcoming Purchase</c:v>
                </c:pt>
                <c:pt idx="2">
                  <c:v>Brand Comparisons</c:v>
                </c:pt>
                <c:pt idx="3">
                  <c:v>Idea Generation/Planning</c:v>
                </c:pt>
                <c:pt idx="4">
                  <c:v>Build, Maintain Relationships with Suppliers</c:v>
                </c:pt>
                <c:pt idx="5">
                  <c:v>Ability to Talk to Experts</c:v>
                </c:pt>
                <c:pt idx="6">
                  <c:v>See, Experience New Product Introductions</c:v>
                </c:pt>
                <c:pt idx="7">
                  <c:v>See, Touch, Interact, Experience New Products</c:v>
                </c:pt>
                <c:pt idx="8">
                  <c:v>See, Experience New Technology</c:v>
                </c:pt>
              </c:strCache>
            </c:strRef>
          </c:cat>
          <c:val>
            <c:numRef>
              <c:f>Sheet1!$C$2:$C$10</c:f>
              <c:numCache>
                <c:formatCode>0%</c:formatCode>
                <c:ptCount val="9"/>
                <c:pt idx="0">
                  <c:v>0.59</c:v>
                </c:pt>
                <c:pt idx="1">
                  <c:v>0.59</c:v>
                </c:pt>
                <c:pt idx="2">
                  <c:v>0.61</c:v>
                </c:pt>
                <c:pt idx="3">
                  <c:v>0.55000000000000004</c:v>
                </c:pt>
                <c:pt idx="4">
                  <c:v>0.5</c:v>
                </c:pt>
                <c:pt idx="5">
                  <c:v>0.56000000000000005</c:v>
                </c:pt>
                <c:pt idx="6">
                  <c:v>0.51</c:v>
                </c:pt>
                <c:pt idx="7">
                  <c:v>0.47</c:v>
                </c:pt>
                <c:pt idx="8">
                  <c:v>0.52</c:v>
                </c:pt>
              </c:numCache>
            </c:numRef>
          </c:val>
          <c:extLst>
            <c:ext xmlns:c16="http://schemas.microsoft.com/office/drawing/2014/chart" uri="{C3380CC4-5D6E-409C-BE32-E72D297353CC}">
              <c16:uniqueId val="{00000000-2927-447B-8E80-E6B2F7B4277D}"/>
            </c:ext>
          </c:extLst>
        </c:ser>
        <c:dLbls>
          <c:dLblPos val="ctr"/>
          <c:showLegendKey val="0"/>
          <c:showVal val="1"/>
          <c:showCatName val="0"/>
          <c:showSerName val="0"/>
          <c:showPercent val="0"/>
          <c:showBubbleSize val="0"/>
        </c:dLbls>
        <c:gapWidth val="150"/>
        <c:overlap val="100"/>
        <c:axId val="121824384"/>
        <c:axId val="121825920"/>
      </c:barChart>
      <c:catAx>
        <c:axId val="121824384"/>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21825920"/>
        <c:crosses val="autoZero"/>
        <c:auto val="0"/>
        <c:lblAlgn val="ctr"/>
        <c:lblOffset val="100"/>
        <c:noMultiLvlLbl val="0"/>
      </c:catAx>
      <c:valAx>
        <c:axId val="121825920"/>
        <c:scaling>
          <c:orientation val="minMax"/>
        </c:scaling>
        <c:delete val="1"/>
        <c:axPos val="b"/>
        <c:numFmt formatCode="0%" sourceLinked="1"/>
        <c:majorTickMark val="none"/>
        <c:minorTickMark val="none"/>
        <c:tickLblPos val="nextTo"/>
        <c:crossAx val="121824384"/>
        <c:crosses val="autoZero"/>
        <c:crossBetween val="between"/>
      </c:valAx>
      <c:spPr>
        <a:noFill/>
        <a:ln>
          <a:noFill/>
        </a:ln>
        <a:effectLst/>
      </c:spPr>
    </c:plotArea>
    <c:legend>
      <c:legendPos val="b"/>
      <c:layout>
        <c:manualLayout>
          <c:xMode val="edge"/>
          <c:yMode val="edge"/>
          <c:x val="0.35991612826399688"/>
          <c:y val="0.93015044330345098"/>
          <c:w val="0.2801675750413371"/>
          <c:h val="5.494662815374424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dirty="0"/>
              <a:t>LEARNING &amp; OTHER REASONS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48525011484674313"/>
          <c:y val="8.5268313423438893E-2"/>
          <c:w val="0.46821407366577089"/>
          <c:h val="0.83882166706303507"/>
        </c:manualLayout>
      </c:layout>
      <c:barChart>
        <c:barDir val="bar"/>
        <c:grouping val="stacked"/>
        <c:varyColors val="0"/>
        <c:ser>
          <c:idx val="0"/>
          <c:order val="0"/>
          <c:tx>
            <c:strRef>
              <c:f>Sheet1!$B$1</c:f>
              <c:strCache>
                <c:ptCount val="1"/>
                <c:pt idx="0">
                  <c:v>More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Sheet1!$A$2:$A$6</c:f>
              <c:strCache>
                <c:ptCount val="5"/>
                <c:pt idx="0">
                  <c:v>Get Inspiration, Motivation</c:v>
                </c:pt>
                <c:pt idx="1">
                  <c:v>Reputation of Event</c:v>
                </c:pt>
                <c:pt idx="2">
                  <c:v>Personal Development</c:v>
                </c:pt>
                <c:pt idx="3">
                  <c:v>Professional Networking </c:v>
                </c:pt>
                <c:pt idx="4">
                  <c:v>Keep up-to-date with Industry/Trends</c:v>
                </c:pt>
              </c:strCache>
            </c:strRef>
          </c:cat>
          <c:val>
            <c:numRef>
              <c:f>Sheet1!$B$2:$B$6</c:f>
              <c:numCache>
                <c:formatCode>0%</c:formatCode>
                <c:ptCount val="5"/>
                <c:pt idx="0">
                  <c:v>0.45</c:v>
                </c:pt>
                <c:pt idx="1">
                  <c:v>0.31</c:v>
                </c:pt>
                <c:pt idx="2">
                  <c:v>0.37</c:v>
                </c:pt>
                <c:pt idx="3">
                  <c:v>0.47</c:v>
                </c:pt>
                <c:pt idx="4">
                  <c:v>0.43</c:v>
                </c:pt>
              </c:numCache>
            </c:numRef>
          </c:val>
          <c:extLst>
            <c:ext xmlns:c16="http://schemas.microsoft.com/office/drawing/2014/chart" uri="{C3380CC4-5D6E-409C-BE32-E72D297353CC}">
              <c16:uniqueId val="{00000000-224C-4D35-98C8-0126D4533A57}"/>
            </c:ext>
          </c:extLst>
        </c:ser>
        <c:ser>
          <c:idx val="1"/>
          <c:order val="1"/>
          <c:tx>
            <c:strRef>
              <c:f>Sheet1!$C$1</c:f>
              <c:strCache>
                <c:ptCount val="1"/>
                <c:pt idx="0">
                  <c:v>Same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Sheet1!$A$2:$A$6</c:f>
              <c:strCache>
                <c:ptCount val="5"/>
                <c:pt idx="0">
                  <c:v>Get Inspiration, Motivation</c:v>
                </c:pt>
                <c:pt idx="1">
                  <c:v>Reputation of Event</c:v>
                </c:pt>
                <c:pt idx="2">
                  <c:v>Personal Development</c:v>
                </c:pt>
                <c:pt idx="3">
                  <c:v>Professional Networking </c:v>
                </c:pt>
                <c:pt idx="4">
                  <c:v>Keep up-to-date with Industry/Trends</c:v>
                </c:pt>
              </c:strCache>
            </c:strRef>
          </c:cat>
          <c:val>
            <c:numRef>
              <c:f>Sheet1!$C$2:$C$6</c:f>
              <c:numCache>
                <c:formatCode>0%</c:formatCode>
                <c:ptCount val="5"/>
                <c:pt idx="0">
                  <c:v>0.48</c:v>
                </c:pt>
                <c:pt idx="1">
                  <c:v>0.62</c:v>
                </c:pt>
                <c:pt idx="2">
                  <c:v>0.55000000000000004</c:v>
                </c:pt>
                <c:pt idx="3">
                  <c:v>0.47</c:v>
                </c:pt>
                <c:pt idx="4">
                  <c:v>0.51</c:v>
                </c:pt>
              </c:numCache>
            </c:numRef>
          </c:val>
          <c:extLst>
            <c:ext xmlns:c16="http://schemas.microsoft.com/office/drawing/2014/chart" uri="{C3380CC4-5D6E-409C-BE32-E72D297353CC}">
              <c16:uniqueId val="{00000000-38BF-4607-8C70-20C03BB37E50}"/>
            </c:ext>
          </c:extLst>
        </c:ser>
        <c:dLbls>
          <c:showLegendKey val="0"/>
          <c:showVal val="0"/>
          <c:showCatName val="0"/>
          <c:showSerName val="0"/>
          <c:showPercent val="0"/>
          <c:showBubbleSize val="0"/>
        </c:dLbls>
        <c:gapWidth val="182"/>
        <c:overlap val="100"/>
        <c:axId val="123845632"/>
        <c:axId val="123896576"/>
      </c:barChart>
      <c:catAx>
        <c:axId val="123845632"/>
        <c:scaling>
          <c:orientation val="minMax"/>
        </c:scaling>
        <c:delete val="0"/>
        <c:axPos val="l"/>
        <c:numFmt formatCode="General" sourceLinked="1"/>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3896576"/>
        <c:crosses val="autoZero"/>
        <c:auto val="0"/>
        <c:lblAlgn val="ctr"/>
        <c:lblOffset val="100"/>
        <c:noMultiLvlLbl val="0"/>
      </c:catAx>
      <c:valAx>
        <c:axId val="123896576"/>
        <c:scaling>
          <c:orientation val="minMax"/>
        </c:scaling>
        <c:delete val="1"/>
        <c:axPos val="b"/>
        <c:numFmt formatCode="0%" sourceLinked="1"/>
        <c:majorTickMark val="none"/>
        <c:minorTickMark val="none"/>
        <c:tickLblPos val="nextTo"/>
        <c:crossAx val="123845632"/>
        <c:crosses val="autoZero"/>
        <c:crossBetween val="between"/>
      </c:valAx>
      <c:spPr>
        <a:noFill/>
        <a:ln>
          <a:noFill/>
        </a:ln>
        <a:effectLst/>
      </c:spPr>
    </c:plotArea>
    <c:legend>
      <c:legendPos val="r"/>
      <c:layout>
        <c:manualLayout>
          <c:xMode val="edge"/>
          <c:yMode val="edge"/>
          <c:x val="0.29725025600205285"/>
          <c:y val="0.93990797822727945"/>
          <c:w val="0.39630702031296255"/>
          <c:h val="5.483672489110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dirty="0"/>
              <a:t>Whether</a:t>
            </a:r>
            <a:r>
              <a:rPr lang="en-US" sz="1600" baseline="0" dirty="0"/>
              <a:t> importance of face-to-face engagement with exhibitors will change in next two years.</a:t>
            </a:r>
            <a:endParaRPr lang="en-US" sz="1600"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48525011484674313"/>
          <c:y val="0.13782141204881898"/>
          <c:w val="0.47658646141886468"/>
          <c:h val="0.7862684877360856"/>
        </c:manualLayout>
      </c:layout>
      <c:barChart>
        <c:barDir val="bar"/>
        <c:grouping val="stacked"/>
        <c:varyColors val="0"/>
        <c:ser>
          <c:idx val="0"/>
          <c:order val="0"/>
          <c:tx>
            <c:strRef>
              <c:f>Sheet1!$B$1</c:f>
              <c:strCache>
                <c:ptCount val="1"/>
                <c:pt idx="0">
                  <c:v>More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Sheet1!$A$2:$A$9</c:f>
              <c:strCache>
                <c:ptCount val="8"/>
                <c:pt idx="0">
                  <c:v>Brand/vendor advocacy</c:v>
                </c:pt>
                <c:pt idx="1">
                  <c:v>Upgrade/repurchase</c:v>
                </c:pt>
                <c:pt idx="2">
                  <c:v>Maintain relationship</c:v>
                </c:pt>
                <c:pt idx="3">
                  <c:v>Implementation</c:v>
                </c:pt>
                <c:pt idx="4">
                  <c:v>THE PURCHASE</c:v>
                </c:pt>
                <c:pt idx="5">
                  <c:v>Narrowing of choices</c:v>
                </c:pt>
                <c:pt idx="6">
                  <c:v>Evaluation</c:v>
                </c:pt>
                <c:pt idx="7">
                  <c:v>Awareness building</c:v>
                </c:pt>
              </c:strCache>
            </c:strRef>
          </c:cat>
          <c:val>
            <c:numRef>
              <c:f>Sheet1!$B$2:$B$9</c:f>
              <c:numCache>
                <c:formatCode>0%</c:formatCode>
                <c:ptCount val="8"/>
                <c:pt idx="0">
                  <c:v>0.27</c:v>
                </c:pt>
                <c:pt idx="1">
                  <c:v>0.33</c:v>
                </c:pt>
                <c:pt idx="2">
                  <c:v>0.43</c:v>
                </c:pt>
                <c:pt idx="3">
                  <c:v>0.33</c:v>
                </c:pt>
                <c:pt idx="4">
                  <c:v>0.32</c:v>
                </c:pt>
                <c:pt idx="5">
                  <c:v>0.32</c:v>
                </c:pt>
                <c:pt idx="6">
                  <c:v>0.38</c:v>
                </c:pt>
                <c:pt idx="7">
                  <c:v>0.42</c:v>
                </c:pt>
              </c:numCache>
            </c:numRef>
          </c:val>
          <c:extLst>
            <c:ext xmlns:c16="http://schemas.microsoft.com/office/drawing/2014/chart" uri="{C3380CC4-5D6E-409C-BE32-E72D297353CC}">
              <c16:uniqueId val="{00000000-224C-4D35-98C8-0126D4533A57}"/>
            </c:ext>
          </c:extLst>
        </c:ser>
        <c:ser>
          <c:idx val="1"/>
          <c:order val="1"/>
          <c:tx>
            <c:strRef>
              <c:f>Sheet1!$C$1</c:f>
              <c:strCache>
                <c:ptCount val="1"/>
                <c:pt idx="0">
                  <c:v>Same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Sheet1!$A$2:$A$9</c:f>
              <c:strCache>
                <c:ptCount val="8"/>
                <c:pt idx="0">
                  <c:v>Brand/vendor advocacy</c:v>
                </c:pt>
                <c:pt idx="1">
                  <c:v>Upgrade/repurchase</c:v>
                </c:pt>
                <c:pt idx="2">
                  <c:v>Maintain relationship</c:v>
                </c:pt>
                <c:pt idx="3">
                  <c:v>Implementation</c:v>
                </c:pt>
                <c:pt idx="4">
                  <c:v>THE PURCHASE</c:v>
                </c:pt>
                <c:pt idx="5">
                  <c:v>Narrowing of choices</c:v>
                </c:pt>
                <c:pt idx="6">
                  <c:v>Evaluation</c:v>
                </c:pt>
                <c:pt idx="7">
                  <c:v>Awareness building</c:v>
                </c:pt>
              </c:strCache>
            </c:strRef>
          </c:cat>
          <c:val>
            <c:numRef>
              <c:f>Sheet1!$C$2:$C$9</c:f>
              <c:numCache>
                <c:formatCode>0%</c:formatCode>
                <c:ptCount val="8"/>
                <c:pt idx="0">
                  <c:v>0.64</c:v>
                </c:pt>
                <c:pt idx="1">
                  <c:v>0.57999999999999996</c:v>
                </c:pt>
                <c:pt idx="2">
                  <c:v>0.51</c:v>
                </c:pt>
                <c:pt idx="3">
                  <c:v>0.59</c:v>
                </c:pt>
                <c:pt idx="4">
                  <c:v>0.6</c:v>
                </c:pt>
                <c:pt idx="5">
                  <c:v>0.6</c:v>
                </c:pt>
                <c:pt idx="6">
                  <c:v>0.56000000000000005</c:v>
                </c:pt>
                <c:pt idx="7">
                  <c:v>0.52</c:v>
                </c:pt>
              </c:numCache>
            </c:numRef>
          </c:val>
          <c:extLst>
            <c:ext xmlns:c16="http://schemas.microsoft.com/office/drawing/2014/chart" uri="{C3380CC4-5D6E-409C-BE32-E72D297353CC}">
              <c16:uniqueId val="{00000000-38BF-4607-8C70-20C03BB37E50}"/>
            </c:ext>
          </c:extLst>
        </c:ser>
        <c:dLbls>
          <c:showLegendKey val="0"/>
          <c:showVal val="0"/>
          <c:showCatName val="0"/>
          <c:showSerName val="0"/>
          <c:showPercent val="0"/>
          <c:showBubbleSize val="0"/>
        </c:dLbls>
        <c:gapWidth val="182"/>
        <c:overlap val="100"/>
        <c:axId val="123938304"/>
        <c:axId val="123939840"/>
      </c:barChart>
      <c:catAx>
        <c:axId val="123938304"/>
        <c:scaling>
          <c:orientation val="minMax"/>
        </c:scaling>
        <c:delete val="0"/>
        <c:axPos val="l"/>
        <c:numFmt formatCode="General" sourceLinked="1"/>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3939840"/>
        <c:crosses val="autoZero"/>
        <c:auto val="0"/>
        <c:lblAlgn val="ctr"/>
        <c:lblOffset val="100"/>
        <c:noMultiLvlLbl val="0"/>
      </c:catAx>
      <c:valAx>
        <c:axId val="123939840"/>
        <c:scaling>
          <c:orientation val="minMax"/>
        </c:scaling>
        <c:delete val="1"/>
        <c:axPos val="b"/>
        <c:numFmt formatCode="0%" sourceLinked="1"/>
        <c:majorTickMark val="none"/>
        <c:minorTickMark val="none"/>
        <c:tickLblPos val="nextTo"/>
        <c:crossAx val="123938304"/>
        <c:crosses val="autoZero"/>
        <c:crossBetween val="between"/>
      </c:valAx>
      <c:spPr>
        <a:noFill/>
        <a:ln>
          <a:noFill/>
        </a:ln>
        <a:effectLst/>
      </c:spPr>
    </c:plotArea>
    <c:legend>
      <c:legendPos val="r"/>
      <c:layout>
        <c:manualLayout>
          <c:xMode val="edge"/>
          <c:yMode val="edge"/>
          <c:x val="0.34246112246913357"/>
          <c:y val="0.94516329126600074"/>
          <c:w val="0.39630702031296255"/>
          <c:h val="5.483672489110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938327537058106"/>
          <c:y val="1.4911113778244767E-2"/>
          <c:w val="0.65574773526125463"/>
          <c:h val="0.88144317553877327"/>
        </c:manualLayout>
      </c:layout>
      <c:barChart>
        <c:barDir val="bar"/>
        <c:grouping val="stacked"/>
        <c:varyColors val="0"/>
        <c:ser>
          <c:idx val="0"/>
          <c:order val="0"/>
          <c:tx>
            <c:strRef>
              <c:f>Sheet1!$B$1</c:f>
              <c:strCache>
                <c:ptCount val="1"/>
                <c:pt idx="0">
                  <c:v>Expand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Giving audiences chance to interact with products</c:v>
                </c:pt>
                <c:pt idx="1">
                  <c:v>Promotions targeting specific business sectors</c:v>
                </c:pt>
                <c:pt idx="2">
                  <c:v>New product promotions</c:v>
                </c:pt>
                <c:pt idx="3">
                  <c:v>Reinforce brand awarness</c:v>
                </c:pt>
                <c:pt idx="4">
                  <c:v>Build, expand awareness of brands</c:v>
                </c:pt>
              </c:strCache>
            </c:strRef>
          </c:cat>
          <c:val>
            <c:numRef>
              <c:f>Sheet1!$B$2:$B$6</c:f>
              <c:numCache>
                <c:formatCode>0%</c:formatCode>
                <c:ptCount val="5"/>
                <c:pt idx="0">
                  <c:v>0.33</c:v>
                </c:pt>
                <c:pt idx="1">
                  <c:v>0.28000000000000003</c:v>
                </c:pt>
                <c:pt idx="2">
                  <c:v>0.37</c:v>
                </c:pt>
                <c:pt idx="3">
                  <c:v>0.32</c:v>
                </c:pt>
                <c:pt idx="4">
                  <c:v>0.32</c:v>
                </c:pt>
              </c:numCache>
            </c:numRef>
          </c:val>
          <c:extLst>
            <c:ext xmlns:c16="http://schemas.microsoft.com/office/drawing/2014/chart" uri="{C3380CC4-5D6E-409C-BE32-E72D297353CC}">
              <c16:uniqueId val="{00000000-224C-4D35-98C8-0126D4533A57}"/>
            </c:ext>
          </c:extLst>
        </c:ser>
        <c:ser>
          <c:idx val="1"/>
          <c:order val="1"/>
          <c:tx>
            <c:strRef>
              <c:f>Sheet1!$C$1</c:f>
              <c:strCache>
                <c:ptCount val="1"/>
                <c:pt idx="0">
                  <c:v>Same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Giving audiences chance to interact with products</c:v>
                </c:pt>
                <c:pt idx="1">
                  <c:v>Promotions targeting specific business sectors</c:v>
                </c:pt>
                <c:pt idx="2">
                  <c:v>New product promotions</c:v>
                </c:pt>
                <c:pt idx="3">
                  <c:v>Reinforce brand awarness</c:v>
                </c:pt>
                <c:pt idx="4">
                  <c:v>Build, expand awareness of brands</c:v>
                </c:pt>
              </c:strCache>
            </c:strRef>
          </c:cat>
          <c:val>
            <c:numRef>
              <c:f>Sheet1!$C$2:$C$6</c:f>
              <c:numCache>
                <c:formatCode>0%</c:formatCode>
                <c:ptCount val="5"/>
                <c:pt idx="0">
                  <c:v>0.56000000000000005</c:v>
                </c:pt>
                <c:pt idx="1">
                  <c:v>0.57999999999999996</c:v>
                </c:pt>
                <c:pt idx="2">
                  <c:v>0.5</c:v>
                </c:pt>
                <c:pt idx="3">
                  <c:v>0.56000000000000005</c:v>
                </c:pt>
                <c:pt idx="4">
                  <c:v>0.57999999999999996</c:v>
                </c:pt>
              </c:numCache>
            </c:numRef>
          </c:val>
          <c:extLst>
            <c:ext xmlns:c16="http://schemas.microsoft.com/office/drawing/2014/chart" uri="{C3380CC4-5D6E-409C-BE32-E72D297353CC}">
              <c16:uniqueId val="{00000004-224C-4D35-98C8-0126D4533A57}"/>
            </c:ext>
          </c:extLst>
        </c:ser>
        <c:dLbls>
          <c:showLegendKey val="0"/>
          <c:showVal val="0"/>
          <c:showCatName val="0"/>
          <c:showSerName val="0"/>
          <c:showPercent val="0"/>
          <c:showBubbleSize val="0"/>
        </c:dLbls>
        <c:gapWidth val="182"/>
        <c:overlap val="100"/>
        <c:axId val="123611392"/>
        <c:axId val="123621376"/>
      </c:barChart>
      <c:catAx>
        <c:axId val="123611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3621376"/>
        <c:crosses val="autoZero"/>
        <c:auto val="1"/>
        <c:lblAlgn val="ctr"/>
        <c:lblOffset val="100"/>
        <c:noMultiLvlLbl val="0"/>
      </c:catAx>
      <c:valAx>
        <c:axId val="123621376"/>
        <c:scaling>
          <c:orientation val="minMax"/>
        </c:scaling>
        <c:delete val="1"/>
        <c:axPos val="b"/>
        <c:numFmt formatCode="0%" sourceLinked="1"/>
        <c:majorTickMark val="none"/>
        <c:minorTickMark val="none"/>
        <c:tickLblPos val="nextTo"/>
        <c:crossAx val="123611392"/>
        <c:crosses val="autoZero"/>
        <c:crossBetween val="between"/>
      </c:valAx>
      <c:spPr>
        <a:noFill/>
        <a:ln>
          <a:noFill/>
        </a:ln>
        <a:effectLst/>
      </c:spPr>
    </c:plotArea>
    <c:legend>
      <c:legendPos val="r"/>
      <c:layout>
        <c:manualLayout>
          <c:xMode val="edge"/>
          <c:yMode val="edge"/>
          <c:x val="0.4200021839438528"/>
          <c:y val="0.87014620556271871"/>
          <c:w val="0.29583300046310329"/>
          <c:h val="0.1235262988561590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0271758438790847"/>
          <c:y val="0"/>
          <c:w val="0.69165296717421965"/>
          <c:h val="0.88468807352856282"/>
        </c:manualLayout>
      </c:layout>
      <c:barChart>
        <c:barDir val="bar"/>
        <c:grouping val="stacked"/>
        <c:varyColors val="0"/>
        <c:ser>
          <c:idx val="0"/>
          <c:order val="0"/>
          <c:tx>
            <c:strRef>
              <c:f>Sheet1!$B$1</c:f>
              <c:strCache>
                <c:ptCount val="1"/>
                <c:pt idx="0">
                  <c:v>Expand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Generating sales orders with prospects</c:v>
                </c:pt>
                <c:pt idx="1">
                  <c:v>Relationship management with key accounts</c:v>
                </c:pt>
                <c:pt idx="2">
                  <c:v>Existing customer relationship management</c:v>
                </c:pt>
                <c:pt idx="3">
                  <c:v>Relationship management, engagement with prospects</c:v>
                </c:pt>
                <c:pt idx="4">
                  <c:v>New sales lead generation in general</c:v>
                </c:pt>
              </c:strCache>
            </c:strRef>
          </c:cat>
          <c:val>
            <c:numRef>
              <c:f>Sheet1!$B$2:$B$6</c:f>
              <c:numCache>
                <c:formatCode>0%</c:formatCode>
                <c:ptCount val="5"/>
                <c:pt idx="0">
                  <c:v>0.34</c:v>
                </c:pt>
                <c:pt idx="1">
                  <c:v>0.2</c:v>
                </c:pt>
                <c:pt idx="2">
                  <c:v>0.25</c:v>
                </c:pt>
                <c:pt idx="3">
                  <c:v>0.32</c:v>
                </c:pt>
                <c:pt idx="4">
                  <c:v>0.39</c:v>
                </c:pt>
              </c:numCache>
            </c:numRef>
          </c:val>
          <c:extLst>
            <c:ext xmlns:c16="http://schemas.microsoft.com/office/drawing/2014/chart" uri="{C3380CC4-5D6E-409C-BE32-E72D297353CC}">
              <c16:uniqueId val="{00000000-8132-47E6-AD38-FCE450FD6922}"/>
            </c:ext>
          </c:extLst>
        </c:ser>
        <c:ser>
          <c:idx val="1"/>
          <c:order val="1"/>
          <c:tx>
            <c:strRef>
              <c:f>Sheet1!$C$1</c:f>
              <c:strCache>
                <c:ptCount val="1"/>
                <c:pt idx="0">
                  <c:v>Same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Generating sales orders with prospects</c:v>
                </c:pt>
                <c:pt idx="1">
                  <c:v>Relationship management with key accounts</c:v>
                </c:pt>
                <c:pt idx="2">
                  <c:v>Existing customer relationship management</c:v>
                </c:pt>
                <c:pt idx="3">
                  <c:v>Relationship management, engagement with prospects</c:v>
                </c:pt>
                <c:pt idx="4">
                  <c:v>New sales lead generation in general</c:v>
                </c:pt>
              </c:strCache>
            </c:strRef>
          </c:cat>
          <c:val>
            <c:numRef>
              <c:f>Sheet1!$C$2:$C$6</c:f>
              <c:numCache>
                <c:formatCode>0%</c:formatCode>
                <c:ptCount val="5"/>
                <c:pt idx="0">
                  <c:v>0.5</c:v>
                </c:pt>
                <c:pt idx="1">
                  <c:v>0.67</c:v>
                </c:pt>
                <c:pt idx="2">
                  <c:v>0.63</c:v>
                </c:pt>
                <c:pt idx="3">
                  <c:v>0.55000000000000004</c:v>
                </c:pt>
                <c:pt idx="4">
                  <c:v>0.5</c:v>
                </c:pt>
              </c:numCache>
            </c:numRef>
          </c:val>
          <c:extLst>
            <c:ext xmlns:c16="http://schemas.microsoft.com/office/drawing/2014/chart" uri="{C3380CC4-5D6E-409C-BE32-E72D297353CC}">
              <c16:uniqueId val="{00000001-8132-47E6-AD38-FCE450FD6922}"/>
            </c:ext>
          </c:extLst>
        </c:ser>
        <c:dLbls>
          <c:showLegendKey val="0"/>
          <c:showVal val="0"/>
          <c:showCatName val="0"/>
          <c:showSerName val="0"/>
          <c:showPercent val="0"/>
          <c:showBubbleSize val="0"/>
        </c:dLbls>
        <c:gapWidth val="182"/>
        <c:overlap val="100"/>
        <c:axId val="123668736"/>
        <c:axId val="123682816"/>
      </c:barChart>
      <c:catAx>
        <c:axId val="123668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3682816"/>
        <c:crosses val="autoZero"/>
        <c:auto val="1"/>
        <c:lblAlgn val="ctr"/>
        <c:lblOffset val="100"/>
        <c:noMultiLvlLbl val="0"/>
      </c:catAx>
      <c:valAx>
        <c:axId val="123682816"/>
        <c:scaling>
          <c:orientation val="minMax"/>
        </c:scaling>
        <c:delete val="1"/>
        <c:axPos val="b"/>
        <c:numFmt formatCode="0%" sourceLinked="1"/>
        <c:majorTickMark val="none"/>
        <c:minorTickMark val="none"/>
        <c:tickLblPos val="nextTo"/>
        <c:crossAx val="123668736"/>
        <c:crosses val="autoZero"/>
        <c:crossBetween val="between"/>
      </c:valAx>
      <c:spPr>
        <a:noFill/>
        <a:ln>
          <a:noFill/>
        </a:ln>
        <a:effectLst/>
      </c:spPr>
    </c:plotArea>
    <c:legend>
      <c:legendPos val="r"/>
      <c:layout>
        <c:manualLayout>
          <c:xMode val="edge"/>
          <c:yMode val="edge"/>
          <c:x val="0.36892493820038169"/>
          <c:y val="0.84922629336197952"/>
          <c:w val="0.37549129438755491"/>
          <c:h val="0.13015985304955316"/>
        </c:manualLayout>
      </c:layout>
      <c:overlay val="0"/>
      <c:txPr>
        <a:bodyPr/>
        <a:lstStyle/>
        <a:p>
          <a:pPr>
            <a:defRPr sz="1400"/>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dirty="0"/>
              <a:t>Whether</a:t>
            </a:r>
            <a:r>
              <a:rPr lang="en-US" sz="1600" baseline="0" dirty="0"/>
              <a:t> importance of face-to-face engagement with exhibitors will change in next two years.</a:t>
            </a:r>
            <a:endParaRPr lang="en-US" sz="1600" dirty="0"/>
          </a:p>
        </c:rich>
      </c:tx>
      <c:layout>
        <c:manualLayout>
          <c:xMode val="edge"/>
          <c:yMode val="edge"/>
          <c:x val="4.2449176987993095E-2"/>
          <c:y val="2.364890867424590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48525011484674313"/>
          <c:y val="0.13782141204881898"/>
          <c:w val="0.47658646141886468"/>
          <c:h val="0.7862684877360856"/>
        </c:manualLayout>
      </c:layout>
      <c:barChart>
        <c:barDir val="bar"/>
        <c:grouping val="stacked"/>
        <c:varyColors val="0"/>
        <c:ser>
          <c:idx val="0"/>
          <c:order val="0"/>
          <c:tx>
            <c:strRef>
              <c:f>Sheet1!$B$1</c:f>
              <c:strCache>
                <c:ptCount val="1"/>
                <c:pt idx="0">
                  <c:v>More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Sheet1!$A$2:$A$9</c:f>
              <c:strCache>
                <c:ptCount val="8"/>
                <c:pt idx="0">
                  <c:v>Brand/vendor advocacy</c:v>
                </c:pt>
                <c:pt idx="1">
                  <c:v>Upgrade/repurchase</c:v>
                </c:pt>
                <c:pt idx="2">
                  <c:v>Maintain relationship</c:v>
                </c:pt>
                <c:pt idx="3">
                  <c:v>Implementation</c:v>
                </c:pt>
                <c:pt idx="4">
                  <c:v>THE PURCHASE</c:v>
                </c:pt>
                <c:pt idx="5">
                  <c:v>Narrowing of choices</c:v>
                </c:pt>
                <c:pt idx="6">
                  <c:v>Evaluation</c:v>
                </c:pt>
                <c:pt idx="7">
                  <c:v>Awareness building</c:v>
                </c:pt>
              </c:strCache>
            </c:strRef>
          </c:cat>
          <c:val>
            <c:numRef>
              <c:f>Sheet1!$B$2:$B$9</c:f>
              <c:numCache>
                <c:formatCode>0%</c:formatCode>
                <c:ptCount val="8"/>
                <c:pt idx="0">
                  <c:v>0.33</c:v>
                </c:pt>
                <c:pt idx="1">
                  <c:v>0.25</c:v>
                </c:pt>
                <c:pt idx="2">
                  <c:v>0.33</c:v>
                </c:pt>
                <c:pt idx="3">
                  <c:v>0.26</c:v>
                </c:pt>
                <c:pt idx="4">
                  <c:v>0.21</c:v>
                </c:pt>
                <c:pt idx="5">
                  <c:v>0.19</c:v>
                </c:pt>
                <c:pt idx="6">
                  <c:v>0.22</c:v>
                </c:pt>
                <c:pt idx="7">
                  <c:v>0.31</c:v>
                </c:pt>
              </c:numCache>
            </c:numRef>
          </c:val>
          <c:extLst>
            <c:ext xmlns:c16="http://schemas.microsoft.com/office/drawing/2014/chart" uri="{C3380CC4-5D6E-409C-BE32-E72D297353CC}">
              <c16:uniqueId val="{00000000-224C-4D35-98C8-0126D4533A57}"/>
            </c:ext>
          </c:extLst>
        </c:ser>
        <c:ser>
          <c:idx val="1"/>
          <c:order val="1"/>
          <c:tx>
            <c:strRef>
              <c:f>Sheet1!$C$1</c:f>
              <c:strCache>
                <c:ptCount val="1"/>
                <c:pt idx="0">
                  <c:v>Same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Sheet1!$A$2:$A$9</c:f>
              <c:strCache>
                <c:ptCount val="8"/>
                <c:pt idx="0">
                  <c:v>Brand/vendor advocacy</c:v>
                </c:pt>
                <c:pt idx="1">
                  <c:v>Upgrade/repurchase</c:v>
                </c:pt>
                <c:pt idx="2">
                  <c:v>Maintain relationship</c:v>
                </c:pt>
                <c:pt idx="3">
                  <c:v>Implementation</c:v>
                </c:pt>
                <c:pt idx="4">
                  <c:v>THE PURCHASE</c:v>
                </c:pt>
                <c:pt idx="5">
                  <c:v>Narrowing of choices</c:v>
                </c:pt>
                <c:pt idx="6">
                  <c:v>Evaluation</c:v>
                </c:pt>
                <c:pt idx="7">
                  <c:v>Awareness building</c:v>
                </c:pt>
              </c:strCache>
            </c:strRef>
          </c:cat>
          <c:val>
            <c:numRef>
              <c:f>Sheet1!$C$2:$C$9</c:f>
              <c:numCache>
                <c:formatCode>0%</c:formatCode>
                <c:ptCount val="8"/>
                <c:pt idx="0">
                  <c:v>0.61</c:v>
                </c:pt>
                <c:pt idx="1">
                  <c:v>0.63</c:v>
                </c:pt>
                <c:pt idx="2">
                  <c:v>0.6</c:v>
                </c:pt>
                <c:pt idx="3">
                  <c:v>0.62</c:v>
                </c:pt>
                <c:pt idx="4">
                  <c:v>0.66</c:v>
                </c:pt>
                <c:pt idx="5">
                  <c:v>0.64</c:v>
                </c:pt>
                <c:pt idx="6">
                  <c:v>0.67</c:v>
                </c:pt>
                <c:pt idx="7">
                  <c:v>0.62</c:v>
                </c:pt>
              </c:numCache>
            </c:numRef>
          </c:val>
          <c:extLst>
            <c:ext xmlns:c16="http://schemas.microsoft.com/office/drawing/2014/chart" uri="{C3380CC4-5D6E-409C-BE32-E72D297353CC}">
              <c16:uniqueId val="{00000000-38BF-4607-8C70-20C03BB37E50}"/>
            </c:ext>
          </c:extLst>
        </c:ser>
        <c:dLbls>
          <c:showLegendKey val="0"/>
          <c:showVal val="0"/>
          <c:showCatName val="0"/>
          <c:showSerName val="0"/>
          <c:showPercent val="0"/>
          <c:showBubbleSize val="0"/>
        </c:dLbls>
        <c:gapWidth val="182"/>
        <c:overlap val="100"/>
        <c:axId val="123372288"/>
        <c:axId val="123373824"/>
      </c:barChart>
      <c:catAx>
        <c:axId val="123372288"/>
        <c:scaling>
          <c:orientation val="minMax"/>
        </c:scaling>
        <c:delete val="0"/>
        <c:axPos val="l"/>
        <c:numFmt formatCode="General" sourceLinked="1"/>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3373824"/>
        <c:crosses val="autoZero"/>
        <c:auto val="0"/>
        <c:lblAlgn val="ctr"/>
        <c:lblOffset val="100"/>
        <c:noMultiLvlLbl val="0"/>
      </c:catAx>
      <c:valAx>
        <c:axId val="123373824"/>
        <c:scaling>
          <c:orientation val="minMax"/>
        </c:scaling>
        <c:delete val="1"/>
        <c:axPos val="b"/>
        <c:numFmt formatCode="0%" sourceLinked="1"/>
        <c:majorTickMark val="none"/>
        <c:minorTickMark val="none"/>
        <c:tickLblPos val="nextTo"/>
        <c:crossAx val="123372288"/>
        <c:crosses val="autoZero"/>
        <c:crossBetween val="between"/>
      </c:valAx>
      <c:spPr>
        <a:noFill/>
        <a:ln>
          <a:noFill/>
        </a:ln>
        <a:effectLst/>
      </c:spPr>
    </c:plotArea>
    <c:legend>
      <c:legendPos val="r"/>
      <c:layout>
        <c:manualLayout>
          <c:xMode val="edge"/>
          <c:yMode val="edge"/>
          <c:x val="0.34246112246913357"/>
          <c:y val="0.94516329126600074"/>
          <c:w val="0.39630702031296255"/>
          <c:h val="5.483672489110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Other Channels That</a:t>
            </a:r>
            <a:r>
              <a:rPr lang="en-US" baseline="0" dirty="0"/>
              <a:t> Will Be Used</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Marketing Objectives
N=49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Digital B2B Online Marketing</c:v>
                </c:pt>
                <c:pt idx="1">
                  <c:v>Virtual/Online B2B events</c:v>
                </c:pt>
                <c:pt idx="2">
                  <c:v>B2B email</c:v>
                </c:pt>
                <c:pt idx="3">
                  <c:v>Other in-person, F2F B2B events</c:v>
                </c:pt>
              </c:strCache>
            </c:strRef>
          </c:cat>
          <c:val>
            <c:numRef>
              <c:f>Sheet1!$B$2:$B$5</c:f>
              <c:numCache>
                <c:formatCode>0%</c:formatCode>
                <c:ptCount val="4"/>
                <c:pt idx="0">
                  <c:v>0.63</c:v>
                </c:pt>
                <c:pt idx="1">
                  <c:v>0.61</c:v>
                </c:pt>
                <c:pt idx="2">
                  <c:v>0.53</c:v>
                </c:pt>
                <c:pt idx="3">
                  <c:v>0.31</c:v>
                </c:pt>
              </c:numCache>
            </c:numRef>
          </c:val>
          <c:extLst>
            <c:ext xmlns:c16="http://schemas.microsoft.com/office/drawing/2014/chart" uri="{C3380CC4-5D6E-409C-BE32-E72D297353CC}">
              <c16:uniqueId val="{00000000-E4B2-4EB0-8100-9D9D94658411}"/>
            </c:ext>
          </c:extLst>
        </c:ser>
        <c:ser>
          <c:idx val="1"/>
          <c:order val="1"/>
          <c:tx>
            <c:strRef>
              <c:f>Sheet1!$C$1</c:f>
              <c:strCache>
                <c:ptCount val="1"/>
                <c:pt idx="0">
                  <c:v>Sales Objectives  
N=44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Digital B2B Online Marketing</c:v>
                </c:pt>
                <c:pt idx="1">
                  <c:v>Virtual/Online B2B events</c:v>
                </c:pt>
                <c:pt idx="2">
                  <c:v>B2B email</c:v>
                </c:pt>
                <c:pt idx="3">
                  <c:v>Other in-person, F2F B2B events</c:v>
                </c:pt>
              </c:strCache>
            </c:strRef>
          </c:cat>
          <c:val>
            <c:numRef>
              <c:f>Sheet1!$C$2:$C$5</c:f>
              <c:numCache>
                <c:formatCode>0%</c:formatCode>
                <c:ptCount val="4"/>
                <c:pt idx="0">
                  <c:v>0.55000000000000004</c:v>
                </c:pt>
                <c:pt idx="1">
                  <c:v>0.66</c:v>
                </c:pt>
                <c:pt idx="2">
                  <c:v>0.61</c:v>
                </c:pt>
                <c:pt idx="3">
                  <c:v>0.43</c:v>
                </c:pt>
              </c:numCache>
            </c:numRef>
          </c:val>
          <c:extLst>
            <c:ext xmlns:c16="http://schemas.microsoft.com/office/drawing/2014/chart" uri="{C3380CC4-5D6E-409C-BE32-E72D297353CC}">
              <c16:uniqueId val="{00000001-E4B2-4EB0-8100-9D9D94658411}"/>
            </c:ext>
          </c:extLst>
        </c:ser>
        <c:ser>
          <c:idx val="2"/>
          <c:order val="2"/>
          <c:tx>
            <c:strRef>
              <c:f>Sheet1!$D$1</c:f>
              <c:strCache>
                <c:ptCount val="1"/>
                <c:pt idx="0">
                  <c:v>Purchase Process Stage
N=59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Digital B2B Online Marketing</c:v>
                </c:pt>
                <c:pt idx="1">
                  <c:v>Virtual/Online B2B events</c:v>
                </c:pt>
                <c:pt idx="2">
                  <c:v>B2B email</c:v>
                </c:pt>
                <c:pt idx="3">
                  <c:v>Other in-person, F2F B2B events</c:v>
                </c:pt>
              </c:strCache>
            </c:strRef>
          </c:cat>
          <c:val>
            <c:numRef>
              <c:f>Sheet1!$D$2:$D$5</c:f>
              <c:numCache>
                <c:formatCode>0%</c:formatCode>
                <c:ptCount val="4"/>
                <c:pt idx="0">
                  <c:v>0.59</c:v>
                </c:pt>
                <c:pt idx="1">
                  <c:v>0.46</c:v>
                </c:pt>
                <c:pt idx="2">
                  <c:v>0.54</c:v>
                </c:pt>
                <c:pt idx="3">
                  <c:v>0.49</c:v>
                </c:pt>
              </c:numCache>
            </c:numRef>
          </c:val>
          <c:extLst>
            <c:ext xmlns:c16="http://schemas.microsoft.com/office/drawing/2014/chart" uri="{C3380CC4-5D6E-409C-BE32-E72D297353CC}">
              <c16:uniqueId val="{00000002-E4B2-4EB0-8100-9D9D94658411}"/>
            </c:ext>
          </c:extLst>
        </c:ser>
        <c:dLbls>
          <c:showLegendKey val="0"/>
          <c:showVal val="0"/>
          <c:showCatName val="0"/>
          <c:showSerName val="0"/>
          <c:showPercent val="0"/>
          <c:showBubbleSize val="0"/>
        </c:dLbls>
        <c:gapWidth val="219"/>
        <c:overlap val="-27"/>
        <c:axId val="123737600"/>
        <c:axId val="123739136"/>
      </c:barChart>
      <c:catAx>
        <c:axId val="12373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739136"/>
        <c:crosses val="autoZero"/>
        <c:auto val="1"/>
        <c:lblAlgn val="ctr"/>
        <c:lblOffset val="100"/>
        <c:noMultiLvlLbl val="0"/>
      </c:catAx>
      <c:valAx>
        <c:axId val="123739136"/>
        <c:scaling>
          <c:orientation val="minMax"/>
        </c:scaling>
        <c:delete val="1"/>
        <c:axPos val="l"/>
        <c:numFmt formatCode="0%" sourceLinked="1"/>
        <c:majorTickMark val="none"/>
        <c:minorTickMark val="none"/>
        <c:tickLblPos val="nextTo"/>
        <c:crossAx val="123737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895992863795294E-2"/>
          <c:y val="0.11224295848189733"/>
          <c:w val="0.97342995421754785"/>
          <c:h val="0.61935265963235953"/>
        </c:manualLayout>
      </c:layout>
      <c:barChart>
        <c:barDir val="col"/>
        <c:grouping val="clustered"/>
        <c:varyColors val="0"/>
        <c:ser>
          <c:idx val="0"/>
          <c:order val="0"/>
          <c:tx>
            <c:strRef>
              <c:f>Sheet1!$B$1</c:f>
              <c:strCache>
                <c:ptCount val="1"/>
                <c:pt idx="0">
                  <c:v>Jun-20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Sheet1!$A$2:$A$6</c:f>
              <c:strCache>
                <c:ptCount val="5"/>
                <c:pt idx="0">
                  <c:v>HAVE 1+ DIGITAL OPTIONS</c:v>
                </c:pt>
                <c:pt idx="1">
                  <c:v>Attendees can participate virtually or in-person</c:v>
                </c:pt>
                <c:pt idx="2">
                  <c:v>Have a virtual event back-up to deploy in case unable to hold in-person</c:v>
                </c:pt>
                <c:pt idx="3">
                  <c:v>Already had a hybrid model pre-COVID-19</c:v>
                </c:pt>
                <c:pt idx="4">
                  <c:v>HAVE NONE, PHYSICAL EVENT ONLY</c:v>
                </c:pt>
              </c:strCache>
            </c:strRef>
          </c:cat>
          <c:val>
            <c:numRef>
              <c:f>Sheet1!$B$2:$B$6</c:f>
              <c:numCache>
                <c:formatCode>0%</c:formatCode>
                <c:ptCount val="5"/>
                <c:pt idx="0">
                  <c:v>0.63</c:v>
                </c:pt>
                <c:pt idx="1">
                  <c:v>0.44</c:v>
                </c:pt>
                <c:pt idx="2">
                  <c:v>0.44</c:v>
                </c:pt>
                <c:pt idx="3">
                  <c:v>0.08</c:v>
                </c:pt>
                <c:pt idx="4">
                  <c:v>0.17</c:v>
                </c:pt>
              </c:numCache>
            </c:numRef>
          </c:val>
          <c:extLst>
            <c:ext xmlns:c16="http://schemas.microsoft.com/office/drawing/2014/chart" uri="{C3380CC4-5D6E-409C-BE32-E72D297353CC}">
              <c16:uniqueId val="{00000000-80F3-401A-9EFD-117FA3AFB501}"/>
            </c:ext>
          </c:extLst>
        </c:ser>
        <c:ser>
          <c:idx val="1"/>
          <c:order val="1"/>
          <c:tx>
            <c:strRef>
              <c:f>Sheet1!$C$1</c:f>
              <c:strCache>
                <c:ptCount val="1"/>
                <c:pt idx="0">
                  <c:v>Jan-21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Sheet1!$A$2:$A$6</c:f>
              <c:strCache>
                <c:ptCount val="5"/>
                <c:pt idx="0">
                  <c:v>HAVE 1+ DIGITAL OPTIONS</c:v>
                </c:pt>
                <c:pt idx="1">
                  <c:v>Attendees can participate virtually or in-person</c:v>
                </c:pt>
                <c:pt idx="2">
                  <c:v>Have a virtual event back-up to deploy in case unable to hold in-person</c:v>
                </c:pt>
                <c:pt idx="3">
                  <c:v>Already had a hybrid model pre-COVID-19</c:v>
                </c:pt>
                <c:pt idx="4">
                  <c:v>HAVE NONE, PHYSICAL EVENT ONLY</c:v>
                </c:pt>
              </c:strCache>
            </c:strRef>
          </c:cat>
          <c:val>
            <c:numRef>
              <c:f>Sheet1!$C$2:$C$6</c:f>
              <c:numCache>
                <c:formatCode>0%</c:formatCode>
                <c:ptCount val="5"/>
                <c:pt idx="0">
                  <c:v>0.71</c:v>
                </c:pt>
                <c:pt idx="1">
                  <c:v>0.57999999999999996</c:v>
                </c:pt>
                <c:pt idx="2">
                  <c:v>0.34</c:v>
                </c:pt>
                <c:pt idx="3">
                  <c:v>0.12</c:v>
                </c:pt>
                <c:pt idx="4">
                  <c:v>0.22</c:v>
                </c:pt>
              </c:numCache>
            </c:numRef>
          </c:val>
          <c:extLst>
            <c:ext xmlns:c16="http://schemas.microsoft.com/office/drawing/2014/chart" uri="{C3380CC4-5D6E-409C-BE32-E72D297353CC}">
              <c16:uniqueId val="{00000001-80F3-401A-9EFD-117FA3AFB501}"/>
            </c:ext>
          </c:extLst>
        </c:ser>
        <c:ser>
          <c:idx val="2"/>
          <c:order val="2"/>
          <c:tx>
            <c:strRef>
              <c:f>Sheet1!$D$1</c:f>
              <c:strCache>
                <c:ptCount val="1"/>
                <c:pt idx="0">
                  <c:v>May-21</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dLbl>
              <c:idx val="0"/>
              <c:spPr>
                <a:solidFill>
                  <a:srgbClr val="FFFF00"/>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97B8-436D-885E-3A9FB242BFA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Sheet1!$A$2:$A$6</c:f>
              <c:strCache>
                <c:ptCount val="5"/>
                <c:pt idx="0">
                  <c:v>HAVE 1+ DIGITAL OPTIONS</c:v>
                </c:pt>
                <c:pt idx="1">
                  <c:v>Attendees can participate virtually or in-person</c:v>
                </c:pt>
                <c:pt idx="2">
                  <c:v>Have a virtual event back-up to deploy in case unable to hold in-person</c:v>
                </c:pt>
                <c:pt idx="3">
                  <c:v>Already had a hybrid model pre-COVID-19</c:v>
                </c:pt>
                <c:pt idx="4">
                  <c:v>HAVE NONE, PHYSICAL EVENT ONLY</c:v>
                </c:pt>
              </c:strCache>
            </c:strRef>
          </c:cat>
          <c:val>
            <c:numRef>
              <c:f>Sheet1!$D$2:$D$6</c:f>
              <c:numCache>
                <c:formatCode>0%</c:formatCode>
                <c:ptCount val="5"/>
                <c:pt idx="0">
                  <c:v>0.48</c:v>
                </c:pt>
                <c:pt idx="1">
                  <c:v>0.4</c:v>
                </c:pt>
                <c:pt idx="2">
                  <c:v>0.19</c:v>
                </c:pt>
                <c:pt idx="3">
                  <c:v>0.06</c:v>
                </c:pt>
                <c:pt idx="4">
                  <c:v>0.23</c:v>
                </c:pt>
              </c:numCache>
            </c:numRef>
          </c:val>
          <c:extLst>
            <c:ext xmlns:c16="http://schemas.microsoft.com/office/drawing/2014/chart" uri="{C3380CC4-5D6E-409C-BE32-E72D297353CC}">
              <c16:uniqueId val="{00000001-8F6F-4A82-AEC0-CA13EF81FF63}"/>
            </c:ext>
          </c:extLst>
        </c:ser>
        <c:dLbls>
          <c:showLegendKey val="0"/>
          <c:showVal val="0"/>
          <c:showCatName val="0"/>
          <c:showSerName val="0"/>
          <c:showPercent val="0"/>
          <c:showBubbleSize val="0"/>
        </c:dLbls>
        <c:gapWidth val="100"/>
        <c:overlap val="-24"/>
        <c:axId val="428745480"/>
        <c:axId val="428750072"/>
      </c:barChart>
      <c:catAx>
        <c:axId val="42874548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crossAx val="428750072"/>
        <c:crosses val="autoZero"/>
        <c:auto val="1"/>
        <c:lblAlgn val="ctr"/>
        <c:lblOffset val="100"/>
        <c:noMultiLvlLbl val="0"/>
      </c:catAx>
      <c:valAx>
        <c:axId val="428750072"/>
        <c:scaling>
          <c:orientation val="minMax"/>
        </c:scaling>
        <c:delete val="1"/>
        <c:axPos val="l"/>
        <c:numFmt formatCode="0%" sourceLinked="1"/>
        <c:majorTickMark val="none"/>
        <c:minorTickMark val="none"/>
        <c:tickLblPos val="nextTo"/>
        <c:crossAx val="428745480"/>
        <c:crosses val="autoZero"/>
        <c:crossBetween val="between"/>
      </c:valAx>
      <c:spPr>
        <a:noFill/>
        <a:ln>
          <a:noFill/>
        </a:ln>
        <a:effectLst/>
      </c:spPr>
    </c:plotArea>
    <c:legend>
      <c:legendPos val="b"/>
      <c:layout>
        <c:manualLayout>
          <c:xMode val="edge"/>
          <c:yMode val="edge"/>
          <c:x val="0.44807704331135295"/>
          <c:y val="0.91692394385359166"/>
          <c:w val="0.23808472763468297"/>
          <c:h val="8.185783777596727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Use of Channel</a:t>
            </a:r>
            <a:r>
              <a:rPr lang="en-US" baseline="0" dirty="0"/>
              <a:t> Communications During the Event Lifecycle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3257576087090791E-2"/>
          <c:y val="0.11956803867436992"/>
          <c:w val="0.97569444384033355"/>
          <c:h val="0.67072657411091396"/>
        </c:manualLayout>
      </c:layout>
      <c:barChart>
        <c:barDir val="col"/>
        <c:grouping val="clustered"/>
        <c:varyColors val="0"/>
        <c:ser>
          <c:idx val="0"/>
          <c:order val="0"/>
          <c:tx>
            <c:strRef>
              <c:f>Sheet1!$B$1</c:f>
              <c:strCache>
                <c:ptCount val="1"/>
                <c:pt idx="0">
                  <c:v>Pre-Event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Social media communities</c:v>
                </c:pt>
                <c:pt idx="1">
                  <c:v>Twitter feed</c:v>
                </c:pt>
                <c:pt idx="2">
                  <c:v>Education events</c:v>
                </c:pt>
                <c:pt idx="3">
                  <c:v>Online communities</c:v>
                </c:pt>
                <c:pt idx="4">
                  <c:v>Retargetting</c:v>
                </c:pt>
                <c:pt idx="5">
                  <c:v>Digital storytelling</c:v>
                </c:pt>
                <c:pt idx="6">
                  <c:v>YouTube DIY channels</c:v>
                </c:pt>
              </c:strCache>
            </c:strRef>
          </c:cat>
          <c:val>
            <c:numRef>
              <c:f>Sheet1!$B$2:$B$8</c:f>
              <c:numCache>
                <c:formatCode>0%</c:formatCode>
                <c:ptCount val="7"/>
                <c:pt idx="0">
                  <c:v>0.65</c:v>
                </c:pt>
                <c:pt idx="1">
                  <c:v>0.32</c:v>
                </c:pt>
                <c:pt idx="2">
                  <c:v>0.26</c:v>
                </c:pt>
                <c:pt idx="3">
                  <c:v>0.24</c:v>
                </c:pt>
                <c:pt idx="4">
                  <c:v>0.2</c:v>
                </c:pt>
                <c:pt idx="5">
                  <c:v>0.22</c:v>
                </c:pt>
                <c:pt idx="6">
                  <c:v>0.17</c:v>
                </c:pt>
              </c:numCache>
            </c:numRef>
          </c:val>
          <c:extLst>
            <c:ext xmlns:c16="http://schemas.microsoft.com/office/drawing/2014/chart" uri="{C3380CC4-5D6E-409C-BE32-E72D297353CC}">
              <c16:uniqueId val="{00000000-E4B2-4EB0-8100-9D9D94658411}"/>
            </c:ext>
          </c:extLst>
        </c:ser>
        <c:ser>
          <c:idx val="1"/>
          <c:order val="1"/>
          <c:tx>
            <c:strRef>
              <c:f>Sheet1!$C$1</c:f>
              <c:strCache>
                <c:ptCount val="1"/>
                <c:pt idx="0">
                  <c:v>During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Social media communities</c:v>
                </c:pt>
                <c:pt idx="1">
                  <c:v>Twitter feed</c:v>
                </c:pt>
                <c:pt idx="2">
                  <c:v>Education events</c:v>
                </c:pt>
                <c:pt idx="3">
                  <c:v>Online communities</c:v>
                </c:pt>
                <c:pt idx="4">
                  <c:v>Retargetting</c:v>
                </c:pt>
                <c:pt idx="5">
                  <c:v>Digital storytelling</c:v>
                </c:pt>
                <c:pt idx="6">
                  <c:v>YouTube DIY channels</c:v>
                </c:pt>
              </c:strCache>
            </c:strRef>
          </c:cat>
          <c:val>
            <c:numRef>
              <c:f>Sheet1!$C$2:$C$8</c:f>
              <c:numCache>
                <c:formatCode>0%</c:formatCode>
                <c:ptCount val="7"/>
                <c:pt idx="0">
                  <c:v>0.6</c:v>
                </c:pt>
                <c:pt idx="1">
                  <c:v>0.32</c:v>
                </c:pt>
                <c:pt idx="2">
                  <c:v>0.28999999999999998</c:v>
                </c:pt>
                <c:pt idx="3">
                  <c:v>0.19</c:v>
                </c:pt>
                <c:pt idx="4">
                  <c:v>0.18</c:v>
                </c:pt>
                <c:pt idx="5">
                  <c:v>0.19</c:v>
                </c:pt>
                <c:pt idx="6">
                  <c:v>0.19</c:v>
                </c:pt>
              </c:numCache>
            </c:numRef>
          </c:val>
          <c:extLst>
            <c:ext xmlns:c16="http://schemas.microsoft.com/office/drawing/2014/chart" uri="{C3380CC4-5D6E-409C-BE32-E72D297353CC}">
              <c16:uniqueId val="{00000001-E4B2-4EB0-8100-9D9D94658411}"/>
            </c:ext>
          </c:extLst>
        </c:ser>
        <c:ser>
          <c:idx val="2"/>
          <c:order val="2"/>
          <c:tx>
            <c:strRef>
              <c:f>Sheet1!$D$1</c:f>
              <c:strCache>
                <c:ptCount val="1"/>
                <c:pt idx="0">
                  <c:v>Post-Event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Social media communities</c:v>
                </c:pt>
                <c:pt idx="1">
                  <c:v>Twitter feed</c:v>
                </c:pt>
                <c:pt idx="2">
                  <c:v>Education events</c:v>
                </c:pt>
                <c:pt idx="3">
                  <c:v>Online communities</c:v>
                </c:pt>
                <c:pt idx="4">
                  <c:v>Retargetting</c:v>
                </c:pt>
                <c:pt idx="5">
                  <c:v>Digital storytelling</c:v>
                </c:pt>
                <c:pt idx="6">
                  <c:v>YouTube DIY channels</c:v>
                </c:pt>
              </c:strCache>
            </c:strRef>
          </c:cat>
          <c:val>
            <c:numRef>
              <c:f>Sheet1!$D$2:$D$8</c:f>
              <c:numCache>
                <c:formatCode>0%</c:formatCode>
                <c:ptCount val="7"/>
                <c:pt idx="0">
                  <c:v>0.61</c:v>
                </c:pt>
                <c:pt idx="1">
                  <c:v>0.28999999999999998</c:v>
                </c:pt>
                <c:pt idx="2">
                  <c:v>0.28999999999999998</c:v>
                </c:pt>
                <c:pt idx="3">
                  <c:v>0.23</c:v>
                </c:pt>
                <c:pt idx="4">
                  <c:v>0.22</c:v>
                </c:pt>
                <c:pt idx="5">
                  <c:v>0.2</c:v>
                </c:pt>
                <c:pt idx="6">
                  <c:v>0.21</c:v>
                </c:pt>
              </c:numCache>
            </c:numRef>
          </c:val>
          <c:extLst>
            <c:ext xmlns:c16="http://schemas.microsoft.com/office/drawing/2014/chart" uri="{C3380CC4-5D6E-409C-BE32-E72D297353CC}">
              <c16:uniqueId val="{00000002-E4B2-4EB0-8100-9D9D94658411}"/>
            </c:ext>
          </c:extLst>
        </c:ser>
        <c:dLbls>
          <c:showLegendKey val="0"/>
          <c:showVal val="0"/>
          <c:showCatName val="0"/>
          <c:showSerName val="0"/>
          <c:showPercent val="0"/>
          <c:showBubbleSize val="0"/>
        </c:dLbls>
        <c:gapWidth val="219"/>
        <c:overlap val="-27"/>
        <c:axId val="115951872"/>
        <c:axId val="115961856"/>
      </c:barChart>
      <c:catAx>
        <c:axId val="115951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1856"/>
        <c:crosses val="autoZero"/>
        <c:auto val="1"/>
        <c:lblAlgn val="ctr"/>
        <c:lblOffset val="100"/>
        <c:noMultiLvlLbl val="0"/>
      </c:catAx>
      <c:valAx>
        <c:axId val="115961856"/>
        <c:scaling>
          <c:orientation val="minMax"/>
        </c:scaling>
        <c:delete val="1"/>
        <c:axPos val="l"/>
        <c:numFmt formatCode="0%" sourceLinked="1"/>
        <c:majorTickMark val="none"/>
        <c:minorTickMark val="none"/>
        <c:tickLblPos val="nextTo"/>
        <c:crossAx val="115951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454814953923"/>
          <c:y val="3.5341365461847386E-2"/>
          <c:w val="0.85436871498388101"/>
          <c:h val="0.7845031780665972"/>
        </c:manualLayout>
      </c:layout>
      <c:barChart>
        <c:barDir val="col"/>
        <c:grouping val="clustered"/>
        <c:varyColors val="0"/>
        <c:ser>
          <c:idx val="0"/>
          <c:order val="0"/>
          <c:tx>
            <c:strRef>
              <c:f>'Q2 News Release'!$A$6</c:f>
              <c:strCache>
                <c:ptCount val="1"/>
                <c:pt idx="0">
                  <c:v>Real GDP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HelveticaNeueLT Std Cn" panose="020B05060305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 News Release'!$B$5:$G$5</c:f>
              <c:strCache>
                <c:ptCount val="6"/>
                <c:pt idx="0">
                  <c:v>2020 Q1</c:v>
                </c:pt>
                <c:pt idx="1">
                  <c:v>Q2</c:v>
                </c:pt>
                <c:pt idx="2">
                  <c:v>Q3</c:v>
                </c:pt>
                <c:pt idx="3">
                  <c:v>Q4</c:v>
                </c:pt>
                <c:pt idx="4">
                  <c:v>20201Q1</c:v>
                </c:pt>
                <c:pt idx="5">
                  <c:v>Q2</c:v>
                </c:pt>
              </c:strCache>
            </c:strRef>
          </c:cat>
          <c:val>
            <c:numRef>
              <c:f>'Q2 News Release'!$B$6:$G$6</c:f>
              <c:numCache>
                <c:formatCode>0.0</c:formatCode>
                <c:ptCount val="6"/>
                <c:pt idx="0">
                  <c:v>0.6308009260242553</c:v>
                </c:pt>
                <c:pt idx="1">
                  <c:v>-9.0836296588963528</c:v>
                </c:pt>
                <c:pt idx="2">
                  <c:v>-2.8876087627598523</c:v>
                </c:pt>
                <c:pt idx="3">
                  <c:v>-2.2627497747665593</c:v>
                </c:pt>
                <c:pt idx="4">
                  <c:v>1.1814242932693286</c:v>
                </c:pt>
                <c:pt idx="5">
                  <c:v>1.9918345844857077</c:v>
                </c:pt>
              </c:numCache>
            </c:numRef>
          </c:val>
          <c:extLst>
            <c:ext xmlns:c16="http://schemas.microsoft.com/office/drawing/2014/chart" uri="{C3380CC4-5D6E-409C-BE32-E72D297353CC}">
              <c16:uniqueId val="{00000000-0CCD-4303-AFFE-D1D23B2F6532}"/>
            </c:ext>
          </c:extLst>
        </c:ser>
        <c:ser>
          <c:idx val="1"/>
          <c:order val="1"/>
          <c:tx>
            <c:strRef>
              <c:f>'Q2 News Release'!$A$7</c:f>
              <c:strCache>
                <c:ptCount val="1"/>
                <c:pt idx="0">
                  <c:v>CEIR Total Index</c:v>
                </c:pt>
              </c:strCache>
            </c:strRef>
          </c:tx>
          <c:spPr>
            <a:solidFill>
              <a:schemeClr val="accent2"/>
            </a:solidFill>
            <a:ln>
              <a:noFill/>
            </a:ln>
            <a:effectLst/>
          </c:spPr>
          <c:invertIfNegative val="0"/>
          <c:dLbls>
            <c:dLbl>
              <c:idx val="1"/>
              <c:layout>
                <c:manualLayout>
                  <c:x val="5.9057353776263442E-2"/>
                  <c:y val="7.71084337349396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CD-4303-AFFE-D1D23B2F6532}"/>
                </c:ext>
              </c:extLst>
            </c:dLbl>
            <c:dLbl>
              <c:idx val="2"/>
              <c:layout>
                <c:manualLayout>
                  <c:x val="4.770017035775128E-2"/>
                  <c:y val="6.42570281124497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CD-4303-AFFE-D1D23B2F6532}"/>
                </c:ext>
              </c:extLst>
            </c:dLbl>
            <c:dLbl>
              <c:idx val="3"/>
              <c:layout>
                <c:manualLayout>
                  <c:x val="5.224304372515616E-2"/>
                  <c:y val="6.7470891439774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CD-4303-AFFE-D1D23B2F6532}"/>
                </c:ext>
              </c:extLst>
            </c:dLbl>
            <c:dLbl>
              <c:idx val="4"/>
              <c:layout>
                <c:manualLayout>
                  <c:x val="5.4514480408858604E-2"/>
                  <c:y val="3.5341365461847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CCD-4303-AFFE-D1D23B2F653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HelveticaNeueLT Std Cn" panose="020B05060305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 News Release'!$B$5:$G$5</c:f>
              <c:strCache>
                <c:ptCount val="6"/>
                <c:pt idx="0">
                  <c:v>2020 Q1</c:v>
                </c:pt>
                <c:pt idx="1">
                  <c:v>Q2</c:v>
                </c:pt>
                <c:pt idx="2">
                  <c:v>Q3</c:v>
                </c:pt>
                <c:pt idx="3">
                  <c:v>Q4</c:v>
                </c:pt>
                <c:pt idx="4">
                  <c:v>20201Q1</c:v>
                </c:pt>
                <c:pt idx="5">
                  <c:v>Q2</c:v>
                </c:pt>
              </c:strCache>
            </c:strRef>
          </c:cat>
          <c:val>
            <c:numRef>
              <c:f>'Q2 News Release'!$B$7:$G$7</c:f>
              <c:numCache>
                <c:formatCode>0.0</c:formatCode>
                <c:ptCount val="6"/>
                <c:pt idx="0">
                  <c:v>-33.580460655679921</c:v>
                </c:pt>
                <c:pt idx="1">
                  <c:v>-100</c:v>
                </c:pt>
                <c:pt idx="2">
                  <c:v>-98.407460398437735</c:v>
                </c:pt>
                <c:pt idx="3">
                  <c:v>-98.275211742705721</c:v>
                </c:pt>
                <c:pt idx="4">
                  <c:v>-94.137014903999884</c:v>
                </c:pt>
                <c:pt idx="5">
                  <c:v>-79.105440666430567</c:v>
                </c:pt>
              </c:numCache>
            </c:numRef>
          </c:val>
          <c:extLst>
            <c:ext xmlns:c16="http://schemas.microsoft.com/office/drawing/2014/chart" uri="{C3380CC4-5D6E-409C-BE32-E72D297353CC}">
              <c16:uniqueId val="{00000005-0CCD-4303-AFFE-D1D23B2F6532}"/>
            </c:ext>
          </c:extLst>
        </c:ser>
        <c:dLbls>
          <c:showLegendKey val="0"/>
          <c:showVal val="0"/>
          <c:showCatName val="0"/>
          <c:showSerName val="0"/>
          <c:showPercent val="0"/>
          <c:showBubbleSize val="0"/>
        </c:dLbls>
        <c:gapWidth val="219"/>
        <c:overlap val="-27"/>
        <c:axId val="1912565743"/>
        <c:axId val="1912554511"/>
      </c:barChart>
      <c:catAx>
        <c:axId val="191256574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HelveticaNeueLT Std Cn" panose="020B0506030502030204" pitchFamily="34" charset="0"/>
                <a:ea typeface="+mn-ea"/>
                <a:cs typeface="+mn-cs"/>
              </a:defRPr>
            </a:pPr>
            <a:endParaRPr lang="en-US"/>
          </a:p>
        </c:txPr>
        <c:crossAx val="1912554511"/>
        <c:crosses val="autoZero"/>
        <c:auto val="1"/>
        <c:lblAlgn val="ctr"/>
        <c:lblOffset val="100"/>
        <c:noMultiLvlLbl val="0"/>
      </c:catAx>
      <c:valAx>
        <c:axId val="1912554511"/>
        <c:scaling>
          <c:orientation val="minMax"/>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HelveticaNeueLT Std Cn" panose="020B0506030502030204" pitchFamily="34" charset="0"/>
                    <a:ea typeface="+mn-ea"/>
                    <a:cs typeface="+mn-cs"/>
                  </a:defRPr>
                </a:pPr>
                <a:r>
                  <a:rPr lang="en-US"/>
                  <a:t>%</a:t>
                </a:r>
              </a:p>
            </c:rich>
          </c:tx>
          <c:layout>
            <c:manualLayout>
              <c:xMode val="edge"/>
              <c:yMode val="edge"/>
              <c:x val="1.3141960321399348E-2"/>
              <c:y val="0.3965566834266198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HelveticaNeueLT Std Cn" panose="020B050603050203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HelveticaNeueLT Std Cn" panose="020B0506030502030204" pitchFamily="34" charset="0"/>
                <a:ea typeface="+mn-ea"/>
                <a:cs typeface="+mn-cs"/>
              </a:defRPr>
            </a:pPr>
            <a:endParaRPr lang="en-US"/>
          </a:p>
        </c:txPr>
        <c:crossAx val="1912565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HelveticaNeueLT Std Cn" panose="020B0506030502030204" pitchFamily="34" charset="0"/>
              <a:ea typeface="+mn-ea"/>
              <a:cs typeface="+mn-cs"/>
            </a:defRPr>
          </a:pPr>
          <a:endParaRPr lang="en-US"/>
        </a:p>
      </c:txPr>
    </c:legend>
    <c:plotVisOnly val="1"/>
    <c:dispBlanksAs val="gap"/>
    <c:showDLblsOverMax val="0"/>
  </c:chart>
  <c:spPr>
    <a:noFill/>
    <a:ln>
      <a:noFill/>
    </a:ln>
    <a:effectLst/>
  </c:spPr>
  <c:txPr>
    <a:bodyPr/>
    <a:lstStyle/>
    <a:p>
      <a:pPr>
        <a:defRPr sz="1200">
          <a:latin typeface="HelveticaNeueLT Std Cn" panose="020B050603050203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473981286815809"/>
          <c:y val="0.11799147826949535"/>
          <c:w val="0.78961305648112856"/>
          <c:h val="0.69043827167236493"/>
        </c:manualLayout>
      </c:layout>
      <c:barChart>
        <c:barDir val="col"/>
        <c:grouping val="clustered"/>
        <c:varyColors val="0"/>
        <c:ser>
          <c:idx val="1"/>
          <c:order val="0"/>
          <c:tx>
            <c:v>Net Square Feet</c:v>
          </c:tx>
          <c:invertIfNegative val="0"/>
          <c:dLbls>
            <c:dLbl>
              <c:idx val="0"/>
              <c:tx>
                <c:rich>
                  <a:bodyPr/>
                  <a:lstStyle/>
                  <a:p>
                    <a:r>
                      <a:rPr lang="en-US"/>
                      <a:t>Net Square Feet</a:t>
                    </a:r>
                  </a:p>
                  <a:p>
                    <a:r>
                      <a:rPr lang="en-US"/>
                      <a:t>-17.9%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FFE-46D7-9EFF-D529A7E8196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'Q2 News Release'!$D$28</c:f>
              <c:numCache>
                <c:formatCode>General</c:formatCode>
                <c:ptCount val="1"/>
              </c:numCache>
            </c:numRef>
          </c:cat>
          <c:val>
            <c:numRef>
              <c:f>'Q2 News Release'!$D$29</c:f>
              <c:numCache>
                <c:formatCode>0.0</c:formatCode>
                <c:ptCount val="1"/>
                <c:pt idx="0">
                  <c:v>-17.850633215702828</c:v>
                </c:pt>
              </c:numCache>
            </c:numRef>
          </c:val>
          <c:extLst>
            <c:ext xmlns:c16="http://schemas.microsoft.com/office/drawing/2014/chart" uri="{C3380CC4-5D6E-409C-BE32-E72D297353CC}">
              <c16:uniqueId val="{00000001-5FFE-46D7-9EFF-D529A7E81968}"/>
            </c:ext>
          </c:extLst>
        </c:ser>
        <c:ser>
          <c:idx val="0"/>
          <c:order val="1"/>
          <c:tx>
            <c:v>Exhibitors</c:v>
          </c:tx>
          <c:invertIfNegative val="0"/>
          <c:dLbls>
            <c:dLbl>
              <c:idx val="0"/>
              <c:tx>
                <c:rich>
                  <a:bodyPr/>
                  <a:lstStyle/>
                  <a:p>
                    <a:r>
                      <a:rPr lang="en-US"/>
                      <a:t>Exhibitors</a:t>
                    </a:r>
                  </a:p>
                  <a:p>
                    <a:fld id="{6951BE0E-6A50-488B-A6C4-46C873479C45}"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FFE-46D7-9EFF-D529A7E8196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'Q2 News Release'!$D$28</c:f>
              <c:numCache>
                <c:formatCode>General</c:formatCode>
                <c:ptCount val="1"/>
              </c:numCache>
            </c:numRef>
          </c:cat>
          <c:val>
            <c:numRef>
              <c:f>'Q2 News Release'!$D$30</c:f>
              <c:numCache>
                <c:formatCode>0.0</c:formatCode>
                <c:ptCount val="1"/>
                <c:pt idx="0">
                  <c:v>-31.591192178300208</c:v>
                </c:pt>
              </c:numCache>
            </c:numRef>
          </c:val>
          <c:extLst>
            <c:ext xmlns:c16="http://schemas.microsoft.com/office/drawing/2014/chart" uri="{C3380CC4-5D6E-409C-BE32-E72D297353CC}">
              <c16:uniqueId val="{00000003-5FFE-46D7-9EFF-D529A7E81968}"/>
            </c:ext>
          </c:extLst>
        </c:ser>
        <c:ser>
          <c:idx val="2"/>
          <c:order val="2"/>
          <c:tx>
            <c:v>Attendees</c:v>
          </c:tx>
          <c:spPr>
            <a:solidFill>
              <a:srgbClr val="C0D731"/>
            </a:solidFill>
          </c:spPr>
          <c:invertIfNegative val="0"/>
          <c:dLbls>
            <c:dLbl>
              <c:idx val="0"/>
              <c:tx>
                <c:rich>
                  <a:bodyPr/>
                  <a:lstStyle/>
                  <a:p>
                    <a:r>
                      <a:rPr lang="en-US"/>
                      <a:t>Attendees</a:t>
                    </a:r>
                  </a:p>
                  <a:p>
                    <a:r>
                      <a:rPr lang="en-US"/>
                      <a:t>-48.8%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FFE-46D7-9EFF-D529A7E8196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'Q2 News Release'!$D$28</c:f>
              <c:numCache>
                <c:formatCode>General</c:formatCode>
                <c:ptCount val="1"/>
              </c:numCache>
            </c:numRef>
          </c:cat>
          <c:val>
            <c:numRef>
              <c:f>'Q2 News Release'!$D$31</c:f>
              <c:numCache>
                <c:formatCode>0.0</c:formatCode>
                <c:ptCount val="1"/>
                <c:pt idx="0">
                  <c:v>-48.827562662094948</c:v>
                </c:pt>
              </c:numCache>
            </c:numRef>
          </c:val>
          <c:extLst>
            <c:ext xmlns:c16="http://schemas.microsoft.com/office/drawing/2014/chart" uri="{C3380CC4-5D6E-409C-BE32-E72D297353CC}">
              <c16:uniqueId val="{00000005-5FFE-46D7-9EFF-D529A7E81968}"/>
            </c:ext>
          </c:extLst>
        </c:ser>
        <c:ser>
          <c:idx val="3"/>
          <c:order val="3"/>
          <c:tx>
            <c:v>Real Revenues</c:v>
          </c:tx>
          <c:spPr>
            <a:solidFill>
              <a:srgbClr val="9E1F09"/>
            </a:solidFill>
          </c:spPr>
          <c:invertIfNegative val="0"/>
          <c:dLbls>
            <c:dLbl>
              <c:idx val="0"/>
              <c:tx>
                <c:rich>
                  <a:bodyPr/>
                  <a:lstStyle/>
                  <a:p>
                    <a:r>
                      <a:rPr lang="en-US"/>
                      <a:t>Real Revenues</a:t>
                    </a:r>
                  </a:p>
                  <a:p>
                    <a:r>
                      <a:rPr lang="en-US"/>
                      <a:t>-47.3%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FFE-46D7-9EFF-D529A7E8196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'Q2 News Release'!$D$28</c:f>
              <c:numCache>
                <c:formatCode>General</c:formatCode>
                <c:ptCount val="1"/>
              </c:numCache>
            </c:numRef>
          </c:cat>
          <c:val>
            <c:numRef>
              <c:f>'Q2 News Release'!$D$32</c:f>
              <c:numCache>
                <c:formatCode>0.0</c:formatCode>
                <c:ptCount val="1"/>
                <c:pt idx="0">
                  <c:v>-47.329878232062981</c:v>
                </c:pt>
              </c:numCache>
            </c:numRef>
          </c:val>
          <c:extLst>
            <c:ext xmlns:c16="http://schemas.microsoft.com/office/drawing/2014/chart" uri="{C3380CC4-5D6E-409C-BE32-E72D297353CC}">
              <c16:uniqueId val="{00000007-5FFE-46D7-9EFF-D529A7E81968}"/>
            </c:ext>
          </c:extLst>
        </c:ser>
        <c:ser>
          <c:idx val="4"/>
          <c:order val="4"/>
          <c:tx>
            <c:v>CEIR Total Index</c:v>
          </c:tx>
          <c:spPr>
            <a:solidFill>
              <a:srgbClr val="154764"/>
            </a:solidFill>
          </c:spPr>
          <c:invertIfNegative val="0"/>
          <c:dLbls>
            <c:dLbl>
              <c:idx val="0"/>
              <c:tx>
                <c:rich>
                  <a:bodyPr/>
                  <a:lstStyle/>
                  <a:p>
                    <a:r>
                      <a:rPr lang="en-US"/>
                      <a:t>CEIR Total Index</a:t>
                    </a:r>
                  </a:p>
                  <a:p>
                    <a:r>
                      <a:rPr lang="en-US"/>
                      <a:t>-37.6%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5FFE-46D7-9EFF-D529A7E8196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'Q2 News Release'!$D$28</c:f>
              <c:numCache>
                <c:formatCode>General</c:formatCode>
                <c:ptCount val="1"/>
              </c:numCache>
            </c:numRef>
          </c:cat>
          <c:val>
            <c:numRef>
              <c:f>'Q2 News Release'!$D$33</c:f>
              <c:numCache>
                <c:formatCode>0.0</c:formatCode>
                <c:ptCount val="1"/>
                <c:pt idx="0">
                  <c:v>-37.615145452573863</c:v>
                </c:pt>
              </c:numCache>
            </c:numRef>
          </c:val>
          <c:extLst>
            <c:ext xmlns:c16="http://schemas.microsoft.com/office/drawing/2014/chart" uri="{C3380CC4-5D6E-409C-BE32-E72D297353CC}">
              <c16:uniqueId val="{00000009-5FFE-46D7-9EFF-D529A7E81968}"/>
            </c:ext>
          </c:extLst>
        </c:ser>
        <c:dLbls>
          <c:showLegendKey val="0"/>
          <c:showVal val="0"/>
          <c:showCatName val="0"/>
          <c:showSerName val="0"/>
          <c:showPercent val="0"/>
          <c:showBubbleSize val="0"/>
        </c:dLbls>
        <c:gapWidth val="50"/>
        <c:axId val="277731968"/>
        <c:axId val="277741952"/>
      </c:barChart>
      <c:catAx>
        <c:axId val="277731968"/>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a:pPr>
            <a:endParaRPr lang="en-US"/>
          </a:p>
        </c:txPr>
        <c:crossAx val="277741952"/>
        <c:crosses val="autoZero"/>
        <c:auto val="1"/>
        <c:lblAlgn val="ctr"/>
        <c:lblOffset val="100"/>
        <c:tickLblSkip val="1"/>
        <c:tickMarkSkip val="1"/>
        <c:noMultiLvlLbl val="0"/>
      </c:catAx>
      <c:valAx>
        <c:axId val="277741952"/>
        <c:scaling>
          <c:orientation val="minMax"/>
        </c:scaling>
        <c:delete val="0"/>
        <c:axPos val="l"/>
        <c:majorGridlines>
          <c:spPr>
            <a:ln w="3175">
              <a:solidFill>
                <a:srgbClr val="808080"/>
              </a:solidFill>
              <a:prstDash val="solid"/>
            </a:ln>
          </c:spPr>
        </c:majorGridlines>
        <c:title>
          <c:tx>
            <c:rich>
              <a:bodyPr/>
              <a:lstStyle/>
              <a:p>
                <a:pPr>
                  <a:defRPr/>
                </a:pPr>
                <a:r>
                  <a:rPr lang="en-US"/>
                  <a:t>%</a:t>
                </a:r>
              </a:p>
            </c:rich>
          </c:tx>
          <c:layout>
            <c:manualLayout>
              <c:xMode val="edge"/>
              <c:yMode val="edge"/>
              <c:x val="2.3496591768553454E-2"/>
              <c:y val="0.44117865875052581"/>
            </c:manualLayout>
          </c:layout>
          <c:overlay val="0"/>
          <c:spPr>
            <a:noFill/>
            <a:ln w="25400">
              <a:noFill/>
            </a:ln>
          </c:spPr>
        </c:title>
        <c:numFmt formatCode="0.0" sourceLinked="0"/>
        <c:majorTickMark val="out"/>
        <c:minorTickMark val="none"/>
        <c:tickLblPos val="low"/>
        <c:spPr>
          <a:ln w="3175">
            <a:solidFill>
              <a:srgbClr val="000000"/>
            </a:solidFill>
            <a:prstDash val="solid"/>
          </a:ln>
        </c:spPr>
        <c:txPr>
          <a:bodyPr rot="0" vert="horz"/>
          <a:lstStyle/>
          <a:p>
            <a:pPr>
              <a:defRPr/>
            </a:pPr>
            <a:endParaRPr lang="en-US"/>
          </a:p>
        </c:txPr>
        <c:crossAx val="277731968"/>
        <c:crosses val="autoZero"/>
        <c:crossBetween val="between"/>
      </c:valAx>
      <c:spPr>
        <a:no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HelveticaNeueLT Std Cn"/>
          <a:ea typeface="HelveticaNeueLT Std"/>
          <a:cs typeface="HelveticaNeueLT Std"/>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tx>
            <c:strRef>
              <c:f>Sheet1!$B$1</c:f>
              <c:strCache>
                <c:ptCount val="1"/>
                <c:pt idx="0">
                  <c:v>EXHIBITORS</c:v>
                </c:pt>
              </c:strCache>
            </c:strRef>
          </c:tx>
          <c:invertIfNegative val="0"/>
          <c:dLbls>
            <c:spPr>
              <a:noFill/>
              <a:ln>
                <a:noFill/>
              </a:ln>
              <a:effectLst/>
            </c:spPr>
            <c:txPr>
              <a:bodyPr/>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Trade magazine advertising</c:v>
                </c:pt>
                <c:pt idx="1">
                  <c:v>B2B exhibitions - virtual</c:v>
                </c:pt>
                <c:pt idx="2">
                  <c:v>Trade email marketing</c:v>
                </c:pt>
                <c:pt idx="3">
                  <c:v>Trade online marketing</c:v>
                </c:pt>
                <c:pt idx="4">
                  <c:v>Corporate events - virtual</c:v>
                </c:pt>
                <c:pt idx="5">
                  <c:v>Direct mail</c:v>
                </c:pt>
                <c:pt idx="6">
                  <c:v>General online marketing</c:v>
                </c:pt>
                <c:pt idx="7">
                  <c:v>Phone calls from suppliers</c:v>
                </c:pt>
                <c:pt idx="8">
                  <c:v>Virtual events other than B2B exhibitions</c:v>
                </c:pt>
              </c:strCache>
            </c:strRef>
          </c:cat>
          <c:val>
            <c:numRef>
              <c:f>Sheet1!$B$2:$B$10</c:f>
              <c:numCache>
                <c:formatCode>0%</c:formatCode>
                <c:ptCount val="9"/>
                <c:pt idx="0">
                  <c:v>0.32</c:v>
                </c:pt>
                <c:pt idx="1">
                  <c:v>0.56999999999999995</c:v>
                </c:pt>
                <c:pt idx="2">
                  <c:v>0.45</c:v>
                </c:pt>
                <c:pt idx="3">
                  <c:v>0.55000000000000004</c:v>
                </c:pt>
                <c:pt idx="4">
                  <c:v>0.35</c:v>
                </c:pt>
                <c:pt idx="5">
                  <c:v>0.23</c:v>
                </c:pt>
                <c:pt idx="6">
                  <c:v>0.7</c:v>
                </c:pt>
                <c:pt idx="7">
                  <c:v>0.09</c:v>
                </c:pt>
                <c:pt idx="8">
                  <c:v>0.5</c:v>
                </c:pt>
              </c:numCache>
            </c:numRef>
          </c:val>
          <c:extLst>
            <c:ext xmlns:c16="http://schemas.microsoft.com/office/drawing/2014/chart" uri="{C3380CC4-5D6E-409C-BE32-E72D297353CC}">
              <c16:uniqueId val="{00000000-6678-4AEB-9671-C2CE959BB1A2}"/>
            </c:ext>
          </c:extLst>
        </c:ser>
        <c:dLbls>
          <c:showLegendKey val="0"/>
          <c:showVal val="0"/>
          <c:showCatName val="0"/>
          <c:showSerName val="0"/>
          <c:showPercent val="0"/>
          <c:showBubbleSize val="0"/>
        </c:dLbls>
        <c:gapWidth val="150"/>
        <c:axId val="34902400"/>
        <c:axId val="34904704"/>
      </c:barChart>
      <c:catAx>
        <c:axId val="34902400"/>
        <c:scaling>
          <c:orientation val="minMax"/>
        </c:scaling>
        <c:delete val="1"/>
        <c:axPos val="l"/>
        <c:numFmt formatCode="General" sourceLinked="0"/>
        <c:majorTickMark val="out"/>
        <c:minorTickMark val="none"/>
        <c:tickLblPos val="nextTo"/>
        <c:crossAx val="34904704"/>
        <c:crosses val="autoZero"/>
        <c:auto val="1"/>
        <c:lblAlgn val="ctr"/>
        <c:lblOffset val="100"/>
        <c:noMultiLvlLbl val="0"/>
      </c:catAx>
      <c:valAx>
        <c:axId val="34904704"/>
        <c:scaling>
          <c:orientation val="minMax"/>
        </c:scaling>
        <c:delete val="1"/>
        <c:axPos val="b"/>
        <c:numFmt formatCode="0%" sourceLinked="1"/>
        <c:majorTickMark val="out"/>
        <c:minorTickMark val="none"/>
        <c:tickLblPos val="nextTo"/>
        <c:crossAx val="349024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ATTENDEES</c:v>
                </c:pt>
              </c:strCache>
            </c:strRef>
          </c:tx>
          <c:invertIfNegative val="0"/>
          <c:dLbls>
            <c:spPr>
              <a:noFill/>
              <a:ln>
                <a:noFill/>
              </a:ln>
              <a:effectLst/>
            </c:spPr>
            <c:txPr>
              <a:bodyPr/>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Trade magazine advertising</c:v>
                </c:pt>
                <c:pt idx="1">
                  <c:v>B2B exhibitions - virtual</c:v>
                </c:pt>
                <c:pt idx="2">
                  <c:v>Trade email marketing</c:v>
                </c:pt>
                <c:pt idx="3">
                  <c:v>Trade online marketing</c:v>
                </c:pt>
                <c:pt idx="4">
                  <c:v>Corporate events - virtual</c:v>
                </c:pt>
                <c:pt idx="5">
                  <c:v>Direct mail</c:v>
                </c:pt>
                <c:pt idx="6">
                  <c:v>General online marketing</c:v>
                </c:pt>
                <c:pt idx="7">
                  <c:v>Phone calls from suppliers</c:v>
                </c:pt>
                <c:pt idx="8">
                  <c:v>Virtual events other than B2B exhibitions</c:v>
                </c:pt>
              </c:strCache>
            </c:strRef>
          </c:cat>
          <c:val>
            <c:numRef>
              <c:f>Sheet1!$B$2:$B$10</c:f>
              <c:numCache>
                <c:formatCode>0%</c:formatCode>
                <c:ptCount val="9"/>
                <c:pt idx="0">
                  <c:v>0.24</c:v>
                </c:pt>
                <c:pt idx="1">
                  <c:v>0.3</c:v>
                </c:pt>
                <c:pt idx="2">
                  <c:v>0.3</c:v>
                </c:pt>
                <c:pt idx="3">
                  <c:v>0.31</c:v>
                </c:pt>
                <c:pt idx="4">
                  <c:v>0.31</c:v>
                </c:pt>
                <c:pt idx="5">
                  <c:v>0.34</c:v>
                </c:pt>
                <c:pt idx="6">
                  <c:v>0.41</c:v>
                </c:pt>
                <c:pt idx="7">
                  <c:v>0.43</c:v>
                </c:pt>
                <c:pt idx="8">
                  <c:v>0.55000000000000004</c:v>
                </c:pt>
              </c:numCache>
            </c:numRef>
          </c:val>
          <c:extLst>
            <c:ext xmlns:c16="http://schemas.microsoft.com/office/drawing/2014/chart" uri="{C3380CC4-5D6E-409C-BE32-E72D297353CC}">
              <c16:uniqueId val="{00000000-AB88-42DF-BF3F-83F17C05D159}"/>
            </c:ext>
          </c:extLst>
        </c:ser>
        <c:dLbls>
          <c:showLegendKey val="0"/>
          <c:showVal val="0"/>
          <c:showCatName val="0"/>
          <c:showSerName val="0"/>
          <c:showPercent val="0"/>
          <c:showBubbleSize val="0"/>
        </c:dLbls>
        <c:gapWidth val="150"/>
        <c:axId val="36097024"/>
        <c:axId val="36172928"/>
      </c:barChart>
      <c:catAx>
        <c:axId val="36097024"/>
        <c:scaling>
          <c:orientation val="minMax"/>
        </c:scaling>
        <c:delete val="0"/>
        <c:axPos val="l"/>
        <c:numFmt formatCode="General" sourceLinked="0"/>
        <c:majorTickMark val="out"/>
        <c:minorTickMark val="none"/>
        <c:tickLblPos val="nextTo"/>
        <c:txPr>
          <a:bodyPr/>
          <a:lstStyle/>
          <a:p>
            <a:pPr>
              <a:defRPr sz="1600"/>
            </a:pPr>
            <a:endParaRPr lang="en-US"/>
          </a:p>
        </c:txPr>
        <c:crossAx val="36172928"/>
        <c:crosses val="autoZero"/>
        <c:auto val="1"/>
        <c:lblAlgn val="ctr"/>
        <c:lblOffset val="100"/>
        <c:noMultiLvlLbl val="0"/>
      </c:catAx>
      <c:valAx>
        <c:axId val="36172928"/>
        <c:scaling>
          <c:orientation val="minMax"/>
        </c:scaling>
        <c:delete val="1"/>
        <c:axPos val="b"/>
        <c:numFmt formatCode="0%" sourceLinked="1"/>
        <c:majorTickMark val="out"/>
        <c:minorTickMark val="none"/>
        <c:tickLblPos val="nextTo"/>
        <c:crossAx val="360970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761919078051996"/>
          <c:y val="1.3275951477133684E-2"/>
          <c:w val="0.6897674775608178"/>
          <c:h val="0.95162194865735772"/>
        </c:manualLayout>
      </c:layout>
      <c:barChart>
        <c:barDir val="bar"/>
        <c:grouping val="stacked"/>
        <c:varyColors val="0"/>
        <c:ser>
          <c:idx val="0"/>
          <c:order val="0"/>
          <c:tx>
            <c:strRef>
              <c:f>Sheet1!$B$1</c:f>
              <c:strCache>
                <c:ptCount val="1"/>
                <c:pt idx="0">
                  <c:v>Column2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Giving audiences chance to interact with products</c:v>
                </c:pt>
                <c:pt idx="1">
                  <c:v>Promotions targeting specific business sectors</c:v>
                </c:pt>
                <c:pt idx="2">
                  <c:v>New product promotions</c:v>
                </c:pt>
                <c:pt idx="3">
                  <c:v>Reinforce brand awarness</c:v>
                </c:pt>
                <c:pt idx="4">
                  <c:v>Build, expand awareness of brands</c:v>
                </c:pt>
              </c:strCache>
            </c:strRef>
          </c:cat>
          <c:val>
            <c:numRef>
              <c:f>Sheet1!$B$2:$B$6</c:f>
              <c:numCache>
                <c:formatCode>0%</c:formatCode>
                <c:ptCount val="5"/>
                <c:pt idx="0">
                  <c:v>0.51</c:v>
                </c:pt>
                <c:pt idx="1">
                  <c:v>0.56000000000000005</c:v>
                </c:pt>
                <c:pt idx="2">
                  <c:v>0.57999999999999996</c:v>
                </c:pt>
                <c:pt idx="3">
                  <c:v>0.72</c:v>
                </c:pt>
                <c:pt idx="4">
                  <c:v>0.84</c:v>
                </c:pt>
              </c:numCache>
            </c:numRef>
          </c:val>
          <c:extLst>
            <c:ext xmlns:c16="http://schemas.microsoft.com/office/drawing/2014/chart" uri="{C3380CC4-5D6E-409C-BE32-E72D297353CC}">
              <c16:uniqueId val="{00000000-224C-4D35-98C8-0126D4533A57}"/>
            </c:ext>
          </c:extLst>
        </c:ser>
        <c:ser>
          <c:idx val="1"/>
          <c:order val="1"/>
          <c:tx>
            <c:strRef>
              <c:f>Sheet1!$C$1</c:f>
              <c:strCache>
                <c:ptCount val="1"/>
                <c:pt idx="0">
                  <c:v>Column3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Giving audiences chance to interact with products</c:v>
                </c:pt>
                <c:pt idx="1">
                  <c:v>Promotions targeting specific business sectors</c:v>
                </c:pt>
                <c:pt idx="2">
                  <c:v>New product promotions</c:v>
                </c:pt>
                <c:pt idx="3">
                  <c:v>Reinforce brand awarness</c:v>
                </c:pt>
                <c:pt idx="4">
                  <c:v>Build, expand awareness of brands</c:v>
                </c:pt>
              </c:strCache>
            </c:strRef>
          </c:cat>
          <c:val>
            <c:numRef>
              <c:f>Sheet1!$C$2:$C$6</c:f>
              <c:numCache>
                <c:formatCode>General</c:formatCode>
                <c:ptCount val="5"/>
              </c:numCache>
            </c:numRef>
          </c:val>
          <c:extLst>
            <c:ext xmlns:c16="http://schemas.microsoft.com/office/drawing/2014/chart" uri="{C3380CC4-5D6E-409C-BE32-E72D297353CC}">
              <c16:uniqueId val="{00000004-224C-4D35-98C8-0126D4533A57}"/>
            </c:ext>
          </c:extLst>
        </c:ser>
        <c:dLbls>
          <c:showLegendKey val="0"/>
          <c:showVal val="0"/>
          <c:showCatName val="0"/>
          <c:showSerName val="0"/>
          <c:showPercent val="0"/>
          <c:showBubbleSize val="0"/>
        </c:dLbls>
        <c:gapWidth val="182"/>
        <c:overlap val="100"/>
        <c:axId val="36431744"/>
        <c:axId val="36433280"/>
      </c:barChart>
      <c:catAx>
        <c:axId val="36431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433280"/>
        <c:crosses val="autoZero"/>
        <c:auto val="1"/>
        <c:lblAlgn val="ctr"/>
        <c:lblOffset val="100"/>
        <c:noMultiLvlLbl val="0"/>
      </c:catAx>
      <c:valAx>
        <c:axId val="36433280"/>
        <c:scaling>
          <c:orientation val="minMax"/>
        </c:scaling>
        <c:delete val="1"/>
        <c:axPos val="b"/>
        <c:numFmt formatCode="0%" sourceLinked="1"/>
        <c:majorTickMark val="none"/>
        <c:minorTickMark val="none"/>
        <c:tickLblPos val="nextTo"/>
        <c:crossAx val="36431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11044131837156571"/>
          <c:y val="5.2543739930931338E-2"/>
          <c:w val="0.80636312034550972"/>
          <c:h val="0.88547387021402646"/>
        </c:manualLayout>
      </c:layout>
      <c:barChart>
        <c:barDir val="bar"/>
        <c:grouping val="stacked"/>
        <c:varyColors val="0"/>
        <c:ser>
          <c:idx val="0"/>
          <c:order val="0"/>
          <c:tx>
            <c:strRef>
              <c:f>Sheet1!$B$1</c:f>
              <c:strCache>
                <c:ptCount val="1"/>
                <c:pt idx="0">
                  <c:v>Very Effective</c:v>
                </c:pt>
              </c:strCache>
            </c:strRef>
          </c:tx>
          <c:invertIfNegative val="0"/>
          <c:dLbls>
            <c:spPr>
              <a:noFill/>
              <a:ln>
                <a:noFill/>
              </a:ln>
              <a:effectLst/>
            </c:spPr>
            <c:txPr>
              <a:bodyPr rot="0" vert="horz"/>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Giving audiences chance to interact with products</c:v>
                </c:pt>
                <c:pt idx="1">
                  <c:v>Promotions targeting specific business sectors</c:v>
                </c:pt>
                <c:pt idx="2">
                  <c:v>New product promotions</c:v>
                </c:pt>
                <c:pt idx="3">
                  <c:v>Reinforce brand awarness</c:v>
                </c:pt>
                <c:pt idx="4">
                  <c:v>Build, expand awareness of brands</c:v>
                </c:pt>
              </c:strCache>
            </c:strRef>
          </c:cat>
          <c:val>
            <c:numRef>
              <c:f>Sheet1!$B$2:$B$6</c:f>
              <c:numCache>
                <c:formatCode>0%</c:formatCode>
                <c:ptCount val="5"/>
                <c:pt idx="0">
                  <c:v>0.15</c:v>
                </c:pt>
                <c:pt idx="1">
                  <c:v>0.11</c:v>
                </c:pt>
                <c:pt idx="2">
                  <c:v>0.14000000000000001</c:v>
                </c:pt>
                <c:pt idx="3">
                  <c:v>0.15</c:v>
                </c:pt>
                <c:pt idx="4">
                  <c:v>0.15</c:v>
                </c:pt>
              </c:numCache>
            </c:numRef>
          </c:val>
          <c:extLst>
            <c:ext xmlns:c16="http://schemas.microsoft.com/office/drawing/2014/chart" uri="{C3380CC4-5D6E-409C-BE32-E72D297353CC}">
              <c16:uniqueId val="{00000000-224C-4D35-98C8-0126D4533A57}"/>
            </c:ext>
          </c:extLst>
        </c:ser>
        <c:ser>
          <c:idx val="1"/>
          <c:order val="1"/>
          <c:tx>
            <c:strRef>
              <c:f>Sheet1!$C$1</c:f>
              <c:strCache>
                <c:ptCount val="1"/>
                <c:pt idx="0">
                  <c:v>Effective</c:v>
                </c:pt>
              </c:strCache>
            </c:strRef>
          </c:tx>
          <c:invertIfNegative val="0"/>
          <c:dLbls>
            <c:spPr>
              <a:noFill/>
              <a:ln>
                <a:noFill/>
              </a:ln>
              <a:effectLst/>
            </c:spPr>
            <c:txPr>
              <a:bodyPr rot="0" vert="horz"/>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Giving audiences chance to interact with products</c:v>
                </c:pt>
                <c:pt idx="1">
                  <c:v>Promotions targeting specific business sectors</c:v>
                </c:pt>
                <c:pt idx="2">
                  <c:v>New product promotions</c:v>
                </c:pt>
                <c:pt idx="3">
                  <c:v>Reinforce brand awarness</c:v>
                </c:pt>
                <c:pt idx="4">
                  <c:v>Build, expand awareness of brands</c:v>
                </c:pt>
              </c:strCache>
            </c:strRef>
          </c:cat>
          <c:val>
            <c:numRef>
              <c:f>Sheet1!$C$2:$C$6</c:f>
              <c:numCache>
                <c:formatCode>0%</c:formatCode>
                <c:ptCount val="5"/>
                <c:pt idx="0">
                  <c:v>0.28000000000000003</c:v>
                </c:pt>
                <c:pt idx="1">
                  <c:v>0.56999999999999995</c:v>
                </c:pt>
                <c:pt idx="2">
                  <c:v>0.46</c:v>
                </c:pt>
                <c:pt idx="3">
                  <c:v>0.61</c:v>
                </c:pt>
                <c:pt idx="4">
                  <c:v>0.55000000000000004</c:v>
                </c:pt>
              </c:numCache>
            </c:numRef>
          </c:val>
          <c:extLst>
            <c:ext xmlns:c16="http://schemas.microsoft.com/office/drawing/2014/chart" uri="{C3380CC4-5D6E-409C-BE32-E72D297353CC}">
              <c16:uniqueId val="{00000004-224C-4D35-98C8-0126D4533A57}"/>
            </c:ext>
          </c:extLst>
        </c:ser>
        <c:dLbls>
          <c:showLegendKey val="0"/>
          <c:showVal val="0"/>
          <c:showCatName val="0"/>
          <c:showSerName val="0"/>
          <c:showPercent val="0"/>
          <c:showBubbleSize val="0"/>
        </c:dLbls>
        <c:gapWidth val="182"/>
        <c:overlap val="100"/>
        <c:axId val="36532608"/>
        <c:axId val="36534144"/>
      </c:barChart>
      <c:catAx>
        <c:axId val="36532608"/>
        <c:scaling>
          <c:orientation val="minMax"/>
        </c:scaling>
        <c:delete val="1"/>
        <c:axPos val="l"/>
        <c:numFmt formatCode="General" sourceLinked="1"/>
        <c:majorTickMark val="none"/>
        <c:minorTickMark val="none"/>
        <c:tickLblPos val="nextTo"/>
        <c:crossAx val="36534144"/>
        <c:crosses val="autoZero"/>
        <c:auto val="1"/>
        <c:lblAlgn val="ctr"/>
        <c:lblOffset val="100"/>
        <c:noMultiLvlLbl val="0"/>
      </c:catAx>
      <c:valAx>
        <c:axId val="36534144"/>
        <c:scaling>
          <c:orientation val="minMax"/>
        </c:scaling>
        <c:delete val="1"/>
        <c:axPos val="b"/>
        <c:numFmt formatCode="0%" sourceLinked="1"/>
        <c:majorTickMark val="none"/>
        <c:minorTickMark val="none"/>
        <c:tickLblPos val="nextTo"/>
        <c:crossAx val="36532608"/>
        <c:crosses val="autoZero"/>
        <c:crossBetween val="between"/>
      </c:valAx>
    </c:plotArea>
    <c:legend>
      <c:legendPos val="b"/>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196272194031431"/>
          <c:y val="1.1060619236565722E-3"/>
          <c:w val="0.6897674775608178"/>
          <c:h val="0.95162194865735772"/>
        </c:manualLayout>
      </c:layout>
      <c:barChart>
        <c:barDir val="bar"/>
        <c:grouping val="stacked"/>
        <c:varyColors val="0"/>
        <c:ser>
          <c:idx val="0"/>
          <c:order val="0"/>
          <c:tx>
            <c:strRef>
              <c:f>Sheet1!$B$1</c:f>
              <c:strCache>
                <c:ptCount val="1"/>
                <c:pt idx="0">
                  <c:v>Column2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Generating sales orders with prospects</c:v>
                </c:pt>
                <c:pt idx="1">
                  <c:v>Relationship management with key accounts</c:v>
                </c:pt>
                <c:pt idx="2">
                  <c:v>Existing customer relationship management</c:v>
                </c:pt>
                <c:pt idx="3">
                  <c:v>Relationship management, engagement with prospects</c:v>
                </c:pt>
                <c:pt idx="4">
                  <c:v>New sales lead generation in general</c:v>
                </c:pt>
              </c:strCache>
            </c:strRef>
          </c:cat>
          <c:val>
            <c:numRef>
              <c:f>Sheet1!$B$2:$B$6</c:f>
              <c:numCache>
                <c:formatCode>0%</c:formatCode>
                <c:ptCount val="5"/>
                <c:pt idx="0">
                  <c:v>0.6</c:v>
                </c:pt>
                <c:pt idx="1">
                  <c:v>0.62</c:v>
                </c:pt>
                <c:pt idx="2">
                  <c:v>0.71</c:v>
                </c:pt>
                <c:pt idx="3">
                  <c:v>0.73</c:v>
                </c:pt>
                <c:pt idx="4">
                  <c:v>0.76</c:v>
                </c:pt>
              </c:numCache>
            </c:numRef>
          </c:val>
          <c:extLst>
            <c:ext xmlns:c16="http://schemas.microsoft.com/office/drawing/2014/chart" uri="{C3380CC4-5D6E-409C-BE32-E72D297353CC}">
              <c16:uniqueId val="{00000000-224C-4D35-98C8-0126D4533A57}"/>
            </c:ext>
          </c:extLst>
        </c:ser>
        <c:ser>
          <c:idx val="1"/>
          <c:order val="1"/>
          <c:tx>
            <c:strRef>
              <c:f>Sheet1!$C$1</c:f>
              <c:strCache>
                <c:ptCount val="1"/>
                <c:pt idx="0">
                  <c:v>Column3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Generating sales orders with prospects</c:v>
                </c:pt>
                <c:pt idx="1">
                  <c:v>Relationship management with key accounts</c:v>
                </c:pt>
                <c:pt idx="2">
                  <c:v>Existing customer relationship management</c:v>
                </c:pt>
                <c:pt idx="3">
                  <c:v>Relationship management, engagement with prospects</c:v>
                </c:pt>
                <c:pt idx="4">
                  <c:v>New sales lead generation in general</c:v>
                </c:pt>
              </c:strCache>
            </c:strRef>
          </c:cat>
          <c:val>
            <c:numRef>
              <c:f>Sheet1!$C$2:$C$6</c:f>
              <c:numCache>
                <c:formatCode>General</c:formatCode>
                <c:ptCount val="5"/>
              </c:numCache>
            </c:numRef>
          </c:val>
          <c:extLst>
            <c:ext xmlns:c16="http://schemas.microsoft.com/office/drawing/2014/chart" uri="{C3380CC4-5D6E-409C-BE32-E72D297353CC}">
              <c16:uniqueId val="{00000004-224C-4D35-98C8-0126D4533A57}"/>
            </c:ext>
          </c:extLst>
        </c:ser>
        <c:dLbls>
          <c:showLegendKey val="0"/>
          <c:showVal val="0"/>
          <c:showCatName val="0"/>
          <c:showSerName val="0"/>
          <c:showPercent val="0"/>
          <c:showBubbleSize val="0"/>
        </c:dLbls>
        <c:gapWidth val="182"/>
        <c:overlap val="100"/>
        <c:axId val="109304832"/>
        <c:axId val="110899968"/>
      </c:barChart>
      <c:catAx>
        <c:axId val="109304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0899968"/>
        <c:crosses val="autoZero"/>
        <c:auto val="1"/>
        <c:lblAlgn val="ctr"/>
        <c:lblOffset val="100"/>
        <c:noMultiLvlLbl val="0"/>
      </c:catAx>
      <c:valAx>
        <c:axId val="110899968"/>
        <c:scaling>
          <c:orientation val="minMax"/>
        </c:scaling>
        <c:delete val="1"/>
        <c:axPos val="b"/>
        <c:numFmt formatCode="0%" sourceLinked="1"/>
        <c:majorTickMark val="none"/>
        <c:minorTickMark val="none"/>
        <c:tickLblPos val="nextTo"/>
        <c:crossAx val="109304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104">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104">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4">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5DF542-6308-432C-B23A-69C748F8AEE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007BB9-D8D8-43BB-ABF0-31ADE6CF98A3}">
      <dgm:prSet/>
      <dgm:spPr/>
      <dgm:t>
        <a:bodyPr/>
        <a:lstStyle/>
        <a:p>
          <a:r>
            <a:rPr lang="en-US" dirty="0"/>
            <a:t>The Road to Recovery</a:t>
          </a:r>
        </a:p>
      </dgm:t>
    </dgm:pt>
    <dgm:pt modelId="{EC081306-B910-4A61-88FD-6925C1DE959A}" type="parTrans" cxnId="{853974F7-B1B8-48A4-B622-CA04F723DF88}">
      <dgm:prSet/>
      <dgm:spPr/>
      <dgm:t>
        <a:bodyPr/>
        <a:lstStyle/>
        <a:p>
          <a:endParaRPr lang="en-US"/>
        </a:p>
      </dgm:t>
    </dgm:pt>
    <dgm:pt modelId="{06BC4C74-77E9-4B6D-AB55-709FC22AA8CF}" type="sibTrans" cxnId="{853974F7-B1B8-48A4-B622-CA04F723DF88}">
      <dgm:prSet/>
      <dgm:spPr/>
      <dgm:t>
        <a:bodyPr/>
        <a:lstStyle/>
        <a:p>
          <a:endParaRPr lang="en-US"/>
        </a:p>
      </dgm:t>
    </dgm:pt>
    <dgm:pt modelId="{3ACB2FFA-AEFC-4B62-91FE-0A25E4D27BAB}">
      <dgm:prSet/>
      <dgm:spPr/>
      <dgm:t>
        <a:bodyPr/>
        <a:lstStyle/>
        <a:p>
          <a:r>
            <a:rPr lang="en-US" dirty="0"/>
            <a:t>Exhibitions – a Changing Business Model</a:t>
          </a:r>
        </a:p>
      </dgm:t>
    </dgm:pt>
    <dgm:pt modelId="{DCEDD4AA-4E9A-49BB-979B-98FF21217606}" type="parTrans" cxnId="{F1DA903F-5C69-48E7-8734-9017F90119B6}">
      <dgm:prSet/>
      <dgm:spPr/>
      <dgm:t>
        <a:bodyPr/>
        <a:lstStyle/>
        <a:p>
          <a:endParaRPr lang="en-US"/>
        </a:p>
      </dgm:t>
    </dgm:pt>
    <dgm:pt modelId="{4C30EF06-5DAC-47D7-A4C7-37BAFE11D6FB}" type="sibTrans" cxnId="{F1DA903F-5C69-48E7-8734-9017F90119B6}">
      <dgm:prSet/>
      <dgm:spPr/>
      <dgm:t>
        <a:bodyPr/>
        <a:lstStyle/>
        <a:p>
          <a:endParaRPr lang="en-US"/>
        </a:p>
      </dgm:t>
    </dgm:pt>
    <dgm:pt modelId="{16F8ED7A-D087-456B-A47C-AC7B18D112EC}">
      <dgm:prSet/>
      <dgm:spPr/>
      <dgm:t>
        <a:bodyPr/>
        <a:lstStyle/>
        <a:p>
          <a:r>
            <a:rPr lang="en-US" dirty="0"/>
            <a:t>Boosting Data and Analytic Capabilities</a:t>
          </a:r>
        </a:p>
      </dgm:t>
    </dgm:pt>
    <dgm:pt modelId="{899B6EC0-DA0F-4050-ADBB-6A40A8BD96E0}" type="parTrans" cxnId="{71E19257-F1D3-490C-89FD-7EC319C5C52C}">
      <dgm:prSet/>
      <dgm:spPr/>
      <dgm:t>
        <a:bodyPr/>
        <a:lstStyle/>
        <a:p>
          <a:endParaRPr lang="en-US"/>
        </a:p>
      </dgm:t>
    </dgm:pt>
    <dgm:pt modelId="{0D8DC2BC-8C9F-4F2C-9E0F-C4AE2A4B21AE}" type="sibTrans" cxnId="{71E19257-F1D3-490C-89FD-7EC319C5C52C}">
      <dgm:prSet/>
      <dgm:spPr/>
      <dgm:t>
        <a:bodyPr/>
        <a:lstStyle/>
        <a:p>
          <a:endParaRPr lang="en-US"/>
        </a:p>
      </dgm:t>
    </dgm:pt>
    <dgm:pt modelId="{492AA984-8EF6-4C06-964B-5220578BD7CC}">
      <dgm:prSet/>
      <dgm:spPr/>
      <dgm:t>
        <a:bodyPr/>
        <a:lstStyle/>
        <a:p>
          <a:r>
            <a:rPr lang="en-US" dirty="0"/>
            <a:t>Meaningful Connections</a:t>
          </a:r>
        </a:p>
      </dgm:t>
    </dgm:pt>
    <dgm:pt modelId="{D51D47E1-ACBD-4D12-A144-E9F008154126}" type="parTrans" cxnId="{D8C8D3DC-E368-402F-9EF5-8C60F8130DFF}">
      <dgm:prSet/>
      <dgm:spPr/>
      <dgm:t>
        <a:bodyPr/>
        <a:lstStyle/>
        <a:p>
          <a:endParaRPr lang="en-US"/>
        </a:p>
      </dgm:t>
    </dgm:pt>
    <dgm:pt modelId="{2FAA08A9-3AE1-490D-BAA2-90C8A37A0239}" type="sibTrans" cxnId="{D8C8D3DC-E368-402F-9EF5-8C60F8130DFF}">
      <dgm:prSet/>
      <dgm:spPr/>
      <dgm:t>
        <a:bodyPr/>
        <a:lstStyle/>
        <a:p>
          <a:endParaRPr lang="en-US"/>
        </a:p>
      </dgm:t>
    </dgm:pt>
    <dgm:pt modelId="{15B124DA-980E-4332-B56A-09EB5555F1B5}" type="pres">
      <dgm:prSet presAssocID="{375DF542-6308-432C-B23A-69C748F8AEE0}" presName="linear" presStyleCnt="0">
        <dgm:presLayoutVars>
          <dgm:animLvl val="lvl"/>
          <dgm:resizeHandles val="exact"/>
        </dgm:presLayoutVars>
      </dgm:prSet>
      <dgm:spPr/>
    </dgm:pt>
    <dgm:pt modelId="{8A4B522C-95C6-43EE-B356-DF9E7E7834C6}" type="pres">
      <dgm:prSet presAssocID="{05007BB9-D8D8-43BB-ABF0-31ADE6CF98A3}" presName="parentText" presStyleLbl="node1" presStyleIdx="0" presStyleCnt="4">
        <dgm:presLayoutVars>
          <dgm:chMax val="0"/>
          <dgm:bulletEnabled val="1"/>
        </dgm:presLayoutVars>
      </dgm:prSet>
      <dgm:spPr/>
    </dgm:pt>
    <dgm:pt modelId="{1A8716D0-EF5E-4520-B25B-E26C5A08948D}" type="pres">
      <dgm:prSet presAssocID="{06BC4C74-77E9-4B6D-AB55-709FC22AA8CF}" presName="spacer" presStyleCnt="0"/>
      <dgm:spPr/>
    </dgm:pt>
    <dgm:pt modelId="{4919D462-5122-4071-A62E-38437394811F}" type="pres">
      <dgm:prSet presAssocID="{3ACB2FFA-AEFC-4B62-91FE-0A25E4D27BAB}" presName="parentText" presStyleLbl="node1" presStyleIdx="1" presStyleCnt="4" custLinFactNeighborY="-21459">
        <dgm:presLayoutVars>
          <dgm:chMax val="0"/>
          <dgm:bulletEnabled val="1"/>
        </dgm:presLayoutVars>
      </dgm:prSet>
      <dgm:spPr/>
    </dgm:pt>
    <dgm:pt modelId="{E9180328-DF81-428D-A766-DC40628EE936}" type="pres">
      <dgm:prSet presAssocID="{4C30EF06-5DAC-47D7-A4C7-37BAFE11D6FB}" presName="spacer" presStyleCnt="0"/>
      <dgm:spPr/>
    </dgm:pt>
    <dgm:pt modelId="{6A805DEF-BBD2-4B07-BAC3-DD62C02E92B7}" type="pres">
      <dgm:prSet presAssocID="{16F8ED7A-D087-456B-A47C-AC7B18D112EC}" presName="parentText" presStyleLbl="node1" presStyleIdx="2" presStyleCnt="4">
        <dgm:presLayoutVars>
          <dgm:chMax val="0"/>
          <dgm:bulletEnabled val="1"/>
        </dgm:presLayoutVars>
      </dgm:prSet>
      <dgm:spPr/>
    </dgm:pt>
    <dgm:pt modelId="{82A373CF-814F-430E-A45E-B6D75AD81CF0}" type="pres">
      <dgm:prSet presAssocID="{0D8DC2BC-8C9F-4F2C-9E0F-C4AE2A4B21AE}" presName="spacer" presStyleCnt="0"/>
      <dgm:spPr/>
    </dgm:pt>
    <dgm:pt modelId="{1E9FB218-7C70-476A-BE4A-BE72ED29C6E7}" type="pres">
      <dgm:prSet presAssocID="{492AA984-8EF6-4C06-964B-5220578BD7CC}" presName="parentText" presStyleLbl="node1" presStyleIdx="3" presStyleCnt="4">
        <dgm:presLayoutVars>
          <dgm:chMax val="0"/>
          <dgm:bulletEnabled val="1"/>
        </dgm:presLayoutVars>
      </dgm:prSet>
      <dgm:spPr/>
    </dgm:pt>
  </dgm:ptLst>
  <dgm:cxnLst>
    <dgm:cxn modelId="{4E585C20-9E85-41AB-840C-2B63A24E0A0F}" type="presOf" srcId="{16F8ED7A-D087-456B-A47C-AC7B18D112EC}" destId="{6A805DEF-BBD2-4B07-BAC3-DD62C02E92B7}" srcOrd="0" destOrd="0" presId="urn:microsoft.com/office/officeart/2005/8/layout/vList2"/>
    <dgm:cxn modelId="{F1DA903F-5C69-48E7-8734-9017F90119B6}" srcId="{375DF542-6308-432C-B23A-69C748F8AEE0}" destId="{3ACB2FFA-AEFC-4B62-91FE-0A25E4D27BAB}" srcOrd="1" destOrd="0" parTransId="{DCEDD4AA-4E9A-49BB-979B-98FF21217606}" sibTransId="{4C30EF06-5DAC-47D7-A4C7-37BAFE11D6FB}"/>
    <dgm:cxn modelId="{1A7ED14E-7522-4F39-AE1F-2B6333EB1092}" type="presOf" srcId="{05007BB9-D8D8-43BB-ABF0-31ADE6CF98A3}" destId="{8A4B522C-95C6-43EE-B356-DF9E7E7834C6}" srcOrd="0" destOrd="0" presId="urn:microsoft.com/office/officeart/2005/8/layout/vList2"/>
    <dgm:cxn modelId="{71E19257-F1D3-490C-89FD-7EC319C5C52C}" srcId="{375DF542-6308-432C-B23A-69C748F8AEE0}" destId="{16F8ED7A-D087-456B-A47C-AC7B18D112EC}" srcOrd="2" destOrd="0" parTransId="{899B6EC0-DA0F-4050-ADBB-6A40A8BD96E0}" sibTransId="{0D8DC2BC-8C9F-4F2C-9E0F-C4AE2A4B21AE}"/>
    <dgm:cxn modelId="{2D5DDD97-2E02-4B10-BBD7-C4FCC35719D2}" type="presOf" srcId="{3ACB2FFA-AEFC-4B62-91FE-0A25E4D27BAB}" destId="{4919D462-5122-4071-A62E-38437394811F}" srcOrd="0" destOrd="0" presId="urn:microsoft.com/office/officeart/2005/8/layout/vList2"/>
    <dgm:cxn modelId="{9D3525A6-B63E-4754-AC9F-0F4E33BB9B2B}" type="presOf" srcId="{492AA984-8EF6-4C06-964B-5220578BD7CC}" destId="{1E9FB218-7C70-476A-BE4A-BE72ED29C6E7}" srcOrd="0" destOrd="0" presId="urn:microsoft.com/office/officeart/2005/8/layout/vList2"/>
    <dgm:cxn modelId="{A5C1E3AE-33C2-4512-A15B-7040C5A42A6D}" type="presOf" srcId="{375DF542-6308-432C-B23A-69C748F8AEE0}" destId="{15B124DA-980E-4332-B56A-09EB5555F1B5}" srcOrd="0" destOrd="0" presId="urn:microsoft.com/office/officeart/2005/8/layout/vList2"/>
    <dgm:cxn modelId="{D8C8D3DC-E368-402F-9EF5-8C60F8130DFF}" srcId="{375DF542-6308-432C-B23A-69C748F8AEE0}" destId="{492AA984-8EF6-4C06-964B-5220578BD7CC}" srcOrd="3" destOrd="0" parTransId="{D51D47E1-ACBD-4D12-A144-E9F008154126}" sibTransId="{2FAA08A9-3AE1-490D-BAA2-90C8A37A0239}"/>
    <dgm:cxn modelId="{853974F7-B1B8-48A4-B622-CA04F723DF88}" srcId="{375DF542-6308-432C-B23A-69C748F8AEE0}" destId="{05007BB9-D8D8-43BB-ABF0-31ADE6CF98A3}" srcOrd="0" destOrd="0" parTransId="{EC081306-B910-4A61-88FD-6925C1DE959A}" sibTransId="{06BC4C74-77E9-4B6D-AB55-709FC22AA8CF}"/>
    <dgm:cxn modelId="{5C0A84AC-F003-44E0-89F9-F013EF575732}" type="presParOf" srcId="{15B124DA-980E-4332-B56A-09EB5555F1B5}" destId="{8A4B522C-95C6-43EE-B356-DF9E7E7834C6}" srcOrd="0" destOrd="0" presId="urn:microsoft.com/office/officeart/2005/8/layout/vList2"/>
    <dgm:cxn modelId="{02E23E78-6161-4C25-984F-8FFBE27EAC32}" type="presParOf" srcId="{15B124DA-980E-4332-B56A-09EB5555F1B5}" destId="{1A8716D0-EF5E-4520-B25B-E26C5A08948D}" srcOrd="1" destOrd="0" presId="urn:microsoft.com/office/officeart/2005/8/layout/vList2"/>
    <dgm:cxn modelId="{96341188-BC32-4976-86B0-A95688D252A4}" type="presParOf" srcId="{15B124DA-980E-4332-B56A-09EB5555F1B5}" destId="{4919D462-5122-4071-A62E-38437394811F}" srcOrd="2" destOrd="0" presId="urn:microsoft.com/office/officeart/2005/8/layout/vList2"/>
    <dgm:cxn modelId="{2A908D02-CFC7-41DA-9CB6-4BC90870D3F3}" type="presParOf" srcId="{15B124DA-980E-4332-B56A-09EB5555F1B5}" destId="{E9180328-DF81-428D-A766-DC40628EE936}" srcOrd="3" destOrd="0" presId="urn:microsoft.com/office/officeart/2005/8/layout/vList2"/>
    <dgm:cxn modelId="{3F59CDA0-7FC6-44AF-918A-19AAEE95C4F4}" type="presParOf" srcId="{15B124DA-980E-4332-B56A-09EB5555F1B5}" destId="{6A805DEF-BBD2-4B07-BAC3-DD62C02E92B7}" srcOrd="4" destOrd="0" presId="urn:microsoft.com/office/officeart/2005/8/layout/vList2"/>
    <dgm:cxn modelId="{305700B2-4CE2-4AB8-92FF-F2CF040A22C0}" type="presParOf" srcId="{15B124DA-980E-4332-B56A-09EB5555F1B5}" destId="{82A373CF-814F-430E-A45E-B6D75AD81CF0}" srcOrd="5" destOrd="0" presId="urn:microsoft.com/office/officeart/2005/8/layout/vList2"/>
    <dgm:cxn modelId="{AEE046DD-4CD4-4C27-BCEC-D2F0D1BD6566}" type="presParOf" srcId="{15B124DA-980E-4332-B56A-09EB5555F1B5}" destId="{1E9FB218-7C70-476A-BE4A-BE72ED29C6E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2E7F42-8AB5-45A8-9EC0-A3C4AB80FEB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9547F06C-351C-4D86-9EC9-C72FBF70372E}">
      <dgm:prSet phldrT="[Text]"/>
      <dgm:spPr/>
      <dgm:t>
        <a:bodyPr/>
        <a:lstStyle/>
        <a:p>
          <a:r>
            <a:rPr lang="en-US" dirty="0"/>
            <a:t>Digital is here to stay</a:t>
          </a:r>
        </a:p>
      </dgm:t>
    </dgm:pt>
    <dgm:pt modelId="{C8B040BE-830C-48D6-816E-A47A60E681BA}" type="parTrans" cxnId="{5B025045-A651-45B9-AED5-2AF2975F4004}">
      <dgm:prSet/>
      <dgm:spPr/>
      <dgm:t>
        <a:bodyPr/>
        <a:lstStyle/>
        <a:p>
          <a:endParaRPr lang="en-US"/>
        </a:p>
      </dgm:t>
    </dgm:pt>
    <dgm:pt modelId="{F031590B-6358-492A-AF32-DDD3B4E19F06}" type="sibTrans" cxnId="{5B025045-A651-45B9-AED5-2AF2975F4004}">
      <dgm:prSet/>
      <dgm:spPr/>
      <dgm:t>
        <a:bodyPr/>
        <a:lstStyle/>
        <a:p>
          <a:endParaRPr lang="en-US"/>
        </a:p>
      </dgm:t>
    </dgm:pt>
    <dgm:pt modelId="{F7F66E02-895F-44AD-AE1A-1AE8C8AAED0B}">
      <dgm:prSet phldrT="[Text]"/>
      <dgm:spPr/>
      <dgm:t>
        <a:bodyPr/>
        <a:lstStyle/>
        <a:p>
          <a:r>
            <a:rPr lang="en-US" dirty="0"/>
            <a:t>Hybrid integration of content and commerce</a:t>
          </a:r>
        </a:p>
      </dgm:t>
    </dgm:pt>
    <dgm:pt modelId="{A2F09330-B14E-4DF7-915A-CA8252F3BA2D}" type="parTrans" cxnId="{CD5AC7AF-E18D-4553-96D6-E9A97DC880DB}">
      <dgm:prSet/>
      <dgm:spPr/>
      <dgm:t>
        <a:bodyPr/>
        <a:lstStyle/>
        <a:p>
          <a:endParaRPr lang="en-US"/>
        </a:p>
      </dgm:t>
    </dgm:pt>
    <dgm:pt modelId="{92F02AA5-17E3-4BC4-B8E8-D89718ABC724}" type="sibTrans" cxnId="{CD5AC7AF-E18D-4553-96D6-E9A97DC880DB}">
      <dgm:prSet/>
      <dgm:spPr/>
      <dgm:t>
        <a:bodyPr/>
        <a:lstStyle/>
        <a:p>
          <a:endParaRPr lang="en-US"/>
        </a:p>
      </dgm:t>
    </dgm:pt>
    <dgm:pt modelId="{1DDB57B0-BB4E-4607-B913-CAD5FB1DE365}">
      <dgm:prSet phldrT="[Text]"/>
      <dgm:spPr/>
      <dgm:t>
        <a:bodyPr/>
        <a:lstStyle/>
        <a:p>
          <a:r>
            <a:rPr lang="en-US" dirty="0"/>
            <a:t>Digital broadcasting</a:t>
          </a:r>
        </a:p>
      </dgm:t>
    </dgm:pt>
    <dgm:pt modelId="{FF8CF5DF-0EB8-4FBA-84A7-0D47E26EFF1E}" type="parTrans" cxnId="{59D32DD5-FB68-464E-8F5E-C33B4465D5A7}">
      <dgm:prSet/>
      <dgm:spPr/>
      <dgm:t>
        <a:bodyPr/>
        <a:lstStyle/>
        <a:p>
          <a:endParaRPr lang="en-US"/>
        </a:p>
      </dgm:t>
    </dgm:pt>
    <dgm:pt modelId="{9CAF8640-0DDC-42BA-9247-E2AD1D1FF0E3}" type="sibTrans" cxnId="{59D32DD5-FB68-464E-8F5E-C33B4465D5A7}">
      <dgm:prSet/>
      <dgm:spPr/>
      <dgm:t>
        <a:bodyPr/>
        <a:lstStyle/>
        <a:p>
          <a:endParaRPr lang="en-US"/>
        </a:p>
      </dgm:t>
    </dgm:pt>
    <dgm:pt modelId="{2FAFE238-6625-4420-BA0D-1D3937933D32}">
      <dgm:prSet phldrT="[Text]"/>
      <dgm:spPr/>
      <dgm:t>
        <a:bodyPr/>
        <a:lstStyle/>
        <a:p>
          <a:r>
            <a:rPr lang="en-US" dirty="0"/>
            <a:t>Communities</a:t>
          </a:r>
        </a:p>
      </dgm:t>
    </dgm:pt>
    <dgm:pt modelId="{503E459D-23C6-4768-9E30-17678E7CDF64}" type="parTrans" cxnId="{9F82A857-114B-4F4D-B314-10CBB94B90CB}">
      <dgm:prSet/>
      <dgm:spPr/>
      <dgm:t>
        <a:bodyPr/>
        <a:lstStyle/>
        <a:p>
          <a:endParaRPr lang="en-US"/>
        </a:p>
      </dgm:t>
    </dgm:pt>
    <dgm:pt modelId="{ADEAB3D1-338E-4069-A758-A211C2E8CF55}" type="sibTrans" cxnId="{9F82A857-114B-4F4D-B314-10CBB94B90CB}">
      <dgm:prSet/>
      <dgm:spPr/>
      <dgm:t>
        <a:bodyPr/>
        <a:lstStyle/>
        <a:p>
          <a:endParaRPr lang="en-US"/>
        </a:p>
      </dgm:t>
    </dgm:pt>
    <dgm:pt modelId="{FF206187-FD99-4E59-B038-0ADAF5EDF98F}" type="pres">
      <dgm:prSet presAssocID="{C22E7F42-8AB5-45A8-9EC0-A3C4AB80FEBE}" presName="Name0" presStyleCnt="0">
        <dgm:presLayoutVars>
          <dgm:dir/>
          <dgm:resizeHandles val="exact"/>
        </dgm:presLayoutVars>
      </dgm:prSet>
      <dgm:spPr/>
    </dgm:pt>
    <dgm:pt modelId="{444BBD82-14A2-4F5C-BA1C-1077BACA3204}" type="pres">
      <dgm:prSet presAssocID="{9547F06C-351C-4D86-9EC9-C72FBF70372E}" presName="composite" presStyleCnt="0"/>
      <dgm:spPr/>
    </dgm:pt>
    <dgm:pt modelId="{B93019B2-EDCA-48E2-B79B-FDCFE075B291}" type="pres">
      <dgm:prSet presAssocID="{9547F06C-351C-4D86-9EC9-C72FBF70372E}" presName="rect1" presStyleLbl="trAlignAcc1" presStyleIdx="0" presStyleCnt="4" custLinFactNeighborY="3361">
        <dgm:presLayoutVars>
          <dgm:bulletEnabled val="1"/>
        </dgm:presLayoutVars>
      </dgm:prSet>
      <dgm:spPr/>
    </dgm:pt>
    <dgm:pt modelId="{F7D95203-1C9C-4BCF-B9EE-AE04576D9F30}" type="pres">
      <dgm:prSet presAssocID="{9547F06C-351C-4D86-9EC9-C72FBF70372E}"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Thumbs up sign outline"/>
        </a:ext>
      </dgm:extLst>
    </dgm:pt>
    <dgm:pt modelId="{5FDC6F34-DF3B-4405-9AF4-42D5EC892E11}" type="pres">
      <dgm:prSet presAssocID="{F031590B-6358-492A-AF32-DDD3B4E19F06}" presName="sibTrans" presStyleCnt="0"/>
      <dgm:spPr/>
    </dgm:pt>
    <dgm:pt modelId="{F3544C77-5848-4CC8-A7FC-08650DE30CAA}" type="pres">
      <dgm:prSet presAssocID="{F7F66E02-895F-44AD-AE1A-1AE8C8AAED0B}" presName="composite" presStyleCnt="0"/>
      <dgm:spPr/>
    </dgm:pt>
    <dgm:pt modelId="{A8C8FEC6-6218-4076-B57C-7ED94B943FF5}" type="pres">
      <dgm:prSet presAssocID="{F7F66E02-895F-44AD-AE1A-1AE8C8AAED0B}" presName="rect1" presStyleLbl="trAlignAcc1" presStyleIdx="1" presStyleCnt="4">
        <dgm:presLayoutVars>
          <dgm:bulletEnabled val="1"/>
        </dgm:presLayoutVars>
      </dgm:prSet>
      <dgm:spPr/>
    </dgm:pt>
    <dgm:pt modelId="{D0029F63-49A3-41A6-802A-4DBBA55BC5F2}" type="pres">
      <dgm:prSet presAssocID="{F7F66E02-895F-44AD-AE1A-1AE8C8AAED0B}" presName="rect2"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Arrow circle with solid fill"/>
        </a:ext>
      </dgm:extLst>
    </dgm:pt>
    <dgm:pt modelId="{6810B7C1-5574-4776-9A56-1A39E3BA4782}" type="pres">
      <dgm:prSet presAssocID="{92F02AA5-17E3-4BC4-B8E8-D89718ABC724}" presName="sibTrans" presStyleCnt="0"/>
      <dgm:spPr/>
    </dgm:pt>
    <dgm:pt modelId="{67F7B1CC-B9FF-4BA5-AB4C-283367EF7DE5}" type="pres">
      <dgm:prSet presAssocID="{1DDB57B0-BB4E-4607-B913-CAD5FB1DE365}" presName="composite" presStyleCnt="0"/>
      <dgm:spPr/>
    </dgm:pt>
    <dgm:pt modelId="{E993871F-E2AE-4CC3-88D5-F96F03E56A83}" type="pres">
      <dgm:prSet presAssocID="{1DDB57B0-BB4E-4607-B913-CAD5FB1DE365}" presName="rect1" presStyleLbl="trAlignAcc1" presStyleIdx="2" presStyleCnt="4" custLinFactNeighborX="-2083">
        <dgm:presLayoutVars>
          <dgm:bulletEnabled val="1"/>
        </dgm:presLayoutVars>
      </dgm:prSet>
      <dgm:spPr/>
    </dgm:pt>
    <dgm:pt modelId="{3478141A-E2F5-42C3-AA3A-9ABBB49E251F}" type="pres">
      <dgm:prSet presAssocID="{1DDB57B0-BB4E-4607-B913-CAD5FB1DE365}" presName="rect2" presStyleLbl="fgImgPlace1" presStyleIdx="2" presStyleCnt="4" custLinFactNeighborY="-545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Internet outline"/>
        </a:ext>
      </dgm:extLst>
    </dgm:pt>
    <dgm:pt modelId="{924CBD82-F432-41B2-AB23-F9574692C77C}" type="pres">
      <dgm:prSet presAssocID="{9CAF8640-0DDC-42BA-9247-E2AD1D1FF0E3}" presName="sibTrans" presStyleCnt="0"/>
      <dgm:spPr/>
    </dgm:pt>
    <dgm:pt modelId="{293E547D-03FE-430B-B8D2-8F5D447FC21F}" type="pres">
      <dgm:prSet presAssocID="{2FAFE238-6625-4420-BA0D-1D3937933D32}" presName="composite" presStyleCnt="0"/>
      <dgm:spPr/>
    </dgm:pt>
    <dgm:pt modelId="{6C27C1E9-D457-4D54-92C7-B15C5ACA302B}" type="pres">
      <dgm:prSet presAssocID="{2FAFE238-6625-4420-BA0D-1D3937933D32}" presName="rect1" presStyleLbl="trAlignAcc1" presStyleIdx="3" presStyleCnt="4">
        <dgm:presLayoutVars>
          <dgm:bulletEnabled val="1"/>
        </dgm:presLayoutVars>
      </dgm:prSet>
      <dgm:spPr/>
    </dgm:pt>
    <dgm:pt modelId="{EC3EAF73-736D-4594-A813-48268B109C35}" type="pres">
      <dgm:prSet presAssocID="{2FAFE238-6625-4420-BA0D-1D3937933D32}" presName="rect2"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Group of people with solid fill"/>
        </a:ext>
      </dgm:extLst>
    </dgm:pt>
  </dgm:ptLst>
  <dgm:cxnLst>
    <dgm:cxn modelId="{257EDC1D-EDD5-4774-96F1-3A18D6DA373A}" type="presOf" srcId="{F7F66E02-895F-44AD-AE1A-1AE8C8AAED0B}" destId="{A8C8FEC6-6218-4076-B57C-7ED94B943FF5}" srcOrd="0" destOrd="0" presId="urn:microsoft.com/office/officeart/2008/layout/PictureStrips"/>
    <dgm:cxn modelId="{5B025045-A651-45B9-AED5-2AF2975F4004}" srcId="{C22E7F42-8AB5-45A8-9EC0-A3C4AB80FEBE}" destId="{9547F06C-351C-4D86-9EC9-C72FBF70372E}" srcOrd="0" destOrd="0" parTransId="{C8B040BE-830C-48D6-816E-A47A60E681BA}" sibTransId="{F031590B-6358-492A-AF32-DDD3B4E19F06}"/>
    <dgm:cxn modelId="{2678216A-6280-49DD-AF5B-4CC25A439CDB}" type="presOf" srcId="{2FAFE238-6625-4420-BA0D-1D3937933D32}" destId="{6C27C1E9-D457-4D54-92C7-B15C5ACA302B}" srcOrd="0" destOrd="0" presId="urn:microsoft.com/office/officeart/2008/layout/PictureStrips"/>
    <dgm:cxn modelId="{3E095475-A62A-4DAC-A628-7B9097DE96EE}" type="presOf" srcId="{1DDB57B0-BB4E-4607-B913-CAD5FB1DE365}" destId="{E993871F-E2AE-4CC3-88D5-F96F03E56A83}" srcOrd="0" destOrd="0" presId="urn:microsoft.com/office/officeart/2008/layout/PictureStrips"/>
    <dgm:cxn modelId="{9F82A857-114B-4F4D-B314-10CBB94B90CB}" srcId="{C22E7F42-8AB5-45A8-9EC0-A3C4AB80FEBE}" destId="{2FAFE238-6625-4420-BA0D-1D3937933D32}" srcOrd="3" destOrd="0" parTransId="{503E459D-23C6-4768-9E30-17678E7CDF64}" sibTransId="{ADEAB3D1-338E-4069-A758-A211C2E8CF55}"/>
    <dgm:cxn modelId="{CD5AC7AF-E18D-4553-96D6-E9A97DC880DB}" srcId="{C22E7F42-8AB5-45A8-9EC0-A3C4AB80FEBE}" destId="{F7F66E02-895F-44AD-AE1A-1AE8C8AAED0B}" srcOrd="1" destOrd="0" parTransId="{A2F09330-B14E-4DF7-915A-CA8252F3BA2D}" sibTransId="{92F02AA5-17E3-4BC4-B8E8-D89718ABC724}"/>
    <dgm:cxn modelId="{70B540BB-E6A1-44B8-AFB4-35EE0A42B55C}" type="presOf" srcId="{9547F06C-351C-4D86-9EC9-C72FBF70372E}" destId="{B93019B2-EDCA-48E2-B79B-FDCFE075B291}" srcOrd="0" destOrd="0" presId="urn:microsoft.com/office/officeart/2008/layout/PictureStrips"/>
    <dgm:cxn modelId="{59D32DD5-FB68-464E-8F5E-C33B4465D5A7}" srcId="{C22E7F42-8AB5-45A8-9EC0-A3C4AB80FEBE}" destId="{1DDB57B0-BB4E-4607-B913-CAD5FB1DE365}" srcOrd="2" destOrd="0" parTransId="{FF8CF5DF-0EB8-4FBA-84A7-0D47E26EFF1E}" sibTransId="{9CAF8640-0DDC-42BA-9247-E2AD1D1FF0E3}"/>
    <dgm:cxn modelId="{A7C707D9-5990-4E77-A7FC-BAC21046081C}" type="presOf" srcId="{C22E7F42-8AB5-45A8-9EC0-A3C4AB80FEBE}" destId="{FF206187-FD99-4E59-B038-0ADAF5EDF98F}" srcOrd="0" destOrd="0" presId="urn:microsoft.com/office/officeart/2008/layout/PictureStrips"/>
    <dgm:cxn modelId="{A8CC66E0-F9E4-40B7-874D-CAD3499ADD5A}" type="presParOf" srcId="{FF206187-FD99-4E59-B038-0ADAF5EDF98F}" destId="{444BBD82-14A2-4F5C-BA1C-1077BACA3204}" srcOrd="0" destOrd="0" presId="urn:microsoft.com/office/officeart/2008/layout/PictureStrips"/>
    <dgm:cxn modelId="{3A160387-1DA5-4604-B048-FB512E227D16}" type="presParOf" srcId="{444BBD82-14A2-4F5C-BA1C-1077BACA3204}" destId="{B93019B2-EDCA-48E2-B79B-FDCFE075B291}" srcOrd="0" destOrd="0" presId="urn:microsoft.com/office/officeart/2008/layout/PictureStrips"/>
    <dgm:cxn modelId="{202E3B87-EF37-4B96-BD0B-179C78852B54}" type="presParOf" srcId="{444BBD82-14A2-4F5C-BA1C-1077BACA3204}" destId="{F7D95203-1C9C-4BCF-B9EE-AE04576D9F30}" srcOrd="1" destOrd="0" presId="urn:microsoft.com/office/officeart/2008/layout/PictureStrips"/>
    <dgm:cxn modelId="{C39F26ED-14F7-4203-B942-B50BE8E3E2E8}" type="presParOf" srcId="{FF206187-FD99-4E59-B038-0ADAF5EDF98F}" destId="{5FDC6F34-DF3B-4405-9AF4-42D5EC892E11}" srcOrd="1" destOrd="0" presId="urn:microsoft.com/office/officeart/2008/layout/PictureStrips"/>
    <dgm:cxn modelId="{7B557223-79DC-49AF-8CAB-5F036D06AAD4}" type="presParOf" srcId="{FF206187-FD99-4E59-B038-0ADAF5EDF98F}" destId="{F3544C77-5848-4CC8-A7FC-08650DE30CAA}" srcOrd="2" destOrd="0" presId="urn:microsoft.com/office/officeart/2008/layout/PictureStrips"/>
    <dgm:cxn modelId="{262504C7-D923-4365-8506-E4AC5095EC63}" type="presParOf" srcId="{F3544C77-5848-4CC8-A7FC-08650DE30CAA}" destId="{A8C8FEC6-6218-4076-B57C-7ED94B943FF5}" srcOrd="0" destOrd="0" presId="urn:microsoft.com/office/officeart/2008/layout/PictureStrips"/>
    <dgm:cxn modelId="{9BDE3E2B-F2BF-46FA-8DF8-331CE4FC58B7}" type="presParOf" srcId="{F3544C77-5848-4CC8-A7FC-08650DE30CAA}" destId="{D0029F63-49A3-41A6-802A-4DBBA55BC5F2}" srcOrd="1" destOrd="0" presId="urn:microsoft.com/office/officeart/2008/layout/PictureStrips"/>
    <dgm:cxn modelId="{B00AD705-24F5-4CFD-8A25-149C2B8AB001}" type="presParOf" srcId="{FF206187-FD99-4E59-B038-0ADAF5EDF98F}" destId="{6810B7C1-5574-4776-9A56-1A39E3BA4782}" srcOrd="3" destOrd="0" presId="urn:microsoft.com/office/officeart/2008/layout/PictureStrips"/>
    <dgm:cxn modelId="{390AC14C-22B7-44BC-8620-D4E36392CC31}" type="presParOf" srcId="{FF206187-FD99-4E59-B038-0ADAF5EDF98F}" destId="{67F7B1CC-B9FF-4BA5-AB4C-283367EF7DE5}" srcOrd="4" destOrd="0" presId="urn:microsoft.com/office/officeart/2008/layout/PictureStrips"/>
    <dgm:cxn modelId="{1A3DE99F-D9BB-405D-8CD2-4C93E3271379}" type="presParOf" srcId="{67F7B1CC-B9FF-4BA5-AB4C-283367EF7DE5}" destId="{E993871F-E2AE-4CC3-88D5-F96F03E56A83}" srcOrd="0" destOrd="0" presId="urn:microsoft.com/office/officeart/2008/layout/PictureStrips"/>
    <dgm:cxn modelId="{E36987CD-3707-4AA4-BB42-01ECEE759148}" type="presParOf" srcId="{67F7B1CC-B9FF-4BA5-AB4C-283367EF7DE5}" destId="{3478141A-E2F5-42C3-AA3A-9ABBB49E251F}" srcOrd="1" destOrd="0" presId="urn:microsoft.com/office/officeart/2008/layout/PictureStrips"/>
    <dgm:cxn modelId="{0C7390DC-6C77-4B3D-91DD-2F83855556EC}" type="presParOf" srcId="{FF206187-FD99-4E59-B038-0ADAF5EDF98F}" destId="{924CBD82-F432-41B2-AB23-F9574692C77C}" srcOrd="5" destOrd="0" presId="urn:microsoft.com/office/officeart/2008/layout/PictureStrips"/>
    <dgm:cxn modelId="{2FBE91E5-2580-42E0-B2DA-020B6D78FDEC}" type="presParOf" srcId="{FF206187-FD99-4E59-B038-0ADAF5EDF98F}" destId="{293E547D-03FE-430B-B8D2-8F5D447FC21F}" srcOrd="6" destOrd="0" presId="urn:microsoft.com/office/officeart/2008/layout/PictureStrips"/>
    <dgm:cxn modelId="{4E75254A-B71B-4003-8C0F-F8311EBBE831}" type="presParOf" srcId="{293E547D-03FE-430B-B8D2-8F5D447FC21F}" destId="{6C27C1E9-D457-4D54-92C7-B15C5ACA302B}" srcOrd="0" destOrd="0" presId="urn:microsoft.com/office/officeart/2008/layout/PictureStrips"/>
    <dgm:cxn modelId="{517858D6-77B4-4594-A688-0420F7DDBA09}" type="presParOf" srcId="{293E547D-03FE-430B-B8D2-8F5D447FC21F}" destId="{EC3EAF73-736D-4594-A813-48268B109C3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B522C-95C6-43EE-B356-DF9E7E7834C6}">
      <dsp:nvSpPr>
        <dsp:cNvPr id="0" name=""/>
        <dsp:cNvSpPr/>
      </dsp:nvSpPr>
      <dsp:spPr>
        <a:xfrm>
          <a:off x="0" y="32382"/>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The Road to Recovery</a:t>
          </a:r>
        </a:p>
      </dsp:txBody>
      <dsp:txXfrm>
        <a:off x="48005" y="80387"/>
        <a:ext cx="10419590" cy="887374"/>
      </dsp:txXfrm>
    </dsp:sp>
    <dsp:sp modelId="{4919D462-5122-4071-A62E-38437394811F}">
      <dsp:nvSpPr>
        <dsp:cNvPr id="0" name=""/>
        <dsp:cNvSpPr/>
      </dsp:nvSpPr>
      <dsp:spPr>
        <a:xfrm>
          <a:off x="0" y="1108508"/>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Exhibitions – a Changing Business Model</a:t>
          </a:r>
        </a:p>
      </dsp:txBody>
      <dsp:txXfrm>
        <a:off x="48005" y="1156513"/>
        <a:ext cx="10419590" cy="887374"/>
      </dsp:txXfrm>
    </dsp:sp>
    <dsp:sp modelId="{6A805DEF-BBD2-4B07-BAC3-DD62C02E92B7}">
      <dsp:nvSpPr>
        <dsp:cNvPr id="0" name=""/>
        <dsp:cNvSpPr/>
      </dsp:nvSpPr>
      <dsp:spPr>
        <a:xfrm>
          <a:off x="0" y="2235312"/>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Boosting Data and Analytic Capabilities</a:t>
          </a:r>
        </a:p>
      </dsp:txBody>
      <dsp:txXfrm>
        <a:off x="48005" y="2283317"/>
        <a:ext cx="10419590" cy="887374"/>
      </dsp:txXfrm>
    </dsp:sp>
    <dsp:sp modelId="{1E9FB218-7C70-476A-BE4A-BE72ED29C6E7}">
      <dsp:nvSpPr>
        <dsp:cNvPr id="0" name=""/>
        <dsp:cNvSpPr/>
      </dsp:nvSpPr>
      <dsp:spPr>
        <a:xfrm>
          <a:off x="0" y="3336777"/>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Meaningful Connections</a:t>
          </a:r>
        </a:p>
      </dsp:txBody>
      <dsp:txXfrm>
        <a:off x="48005" y="3384782"/>
        <a:ext cx="10419590" cy="887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019B2-EDCA-48E2-B79B-FDCFE075B291}">
      <dsp:nvSpPr>
        <dsp:cNvPr id="0" name=""/>
        <dsp:cNvSpPr/>
      </dsp:nvSpPr>
      <dsp:spPr>
        <a:xfrm>
          <a:off x="199892" y="1190480"/>
          <a:ext cx="4748212" cy="148381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05038"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Digital is here to stay</a:t>
          </a:r>
        </a:p>
      </dsp:txBody>
      <dsp:txXfrm>
        <a:off x="199892" y="1190480"/>
        <a:ext cx="4748212" cy="1483816"/>
      </dsp:txXfrm>
    </dsp:sp>
    <dsp:sp modelId="{F7D95203-1C9C-4BCF-B9EE-AE04576D9F30}">
      <dsp:nvSpPr>
        <dsp:cNvPr id="0" name=""/>
        <dsp:cNvSpPr/>
      </dsp:nvSpPr>
      <dsp:spPr>
        <a:xfrm>
          <a:off x="2050" y="926280"/>
          <a:ext cx="1038671" cy="15580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C8FEC6-6218-4076-B57C-7ED94B943FF5}">
      <dsp:nvSpPr>
        <dsp:cNvPr id="0" name=""/>
        <dsp:cNvSpPr/>
      </dsp:nvSpPr>
      <dsp:spPr>
        <a:xfrm>
          <a:off x="5409736" y="1140609"/>
          <a:ext cx="4748212" cy="148381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05038"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Hybrid integration of content and commerce</a:t>
          </a:r>
        </a:p>
      </dsp:txBody>
      <dsp:txXfrm>
        <a:off x="5409736" y="1140609"/>
        <a:ext cx="4748212" cy="1483816"/>
      </dsp:txXfrm>
    </dsp:sp>
    <dsp:sp modelId="{D0029F63-49A3-41A6-802A-4DBBA55BC5F2}">
      <dsp:nvSpPr>
        <dsp:cNvPr id="0" name=""/>
        <dsp:cNvSpPr/>
      </dsp:nvSpPr>
      <dsp:spPr>
        <a:xfrm>
          <a:off x="5211894" y="926280"/>
          <a:ext cx="1038671" cy="15580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93871F-E2AE-4CC3-88D5-F96F03E56A83}">
      <dsp:nvSpPr>
        <dsp:cNvPr id="0" name=""/>
        <dsp:cNvSpPr/>
      </dsp:nvSpPr>
      <dsp:spPr>
        <a:xfrm>
          <a:off x="100987" y="3008569"/>
          <a:ext cx="4748212" cy="148381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05038"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Digital broadcasting</a:t>
          </a:r>
        </a:p>
      </dsp:txBody>
      <dsp:txXfrm>
        <a:off x="100987" y="3008569"/>
        <a:ext cx="4748212" cy="1483816"/>
      </dsp:txXfrm>
    </dsp:sp>
    <dsp:sp modelId="{3478141A-E2F5-42C3-AA3A-9ABBB49E251F}">
      <dsp:nvSpPr>
        <dsp:cNvPr id="0" name=""/>
        <dsp:cNvSpPr/>
      </dsp:nvSpPr>
      <dsp:spPr>
        <a:xfrm>
          <a:off x="2050" y="2709329"/>
          <a:ext cx="1038671" cy="15580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27C1E9-D457-4D54-92C7-B15C5ACA302B}">
      <dsp:nvSpPr>
        <dsp:cNvPr id="0" name=""/>
        <dsp:cNvSpPr/>
      </dsp:nvSpPr>
      <dsp:spPr>
        <a:xfrm>
          <a:off x="5409736" y="3008569"/>
          <a:ext cx="4748212" cy="148381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05038"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Communities</a:t>
          </a:r>
        </a:p>
      </dsp:txBody>
      <dsp:txXfrm>
        <a:off x="5409736" y="3008569"/>
        <a:ext cx="4748212" cy="1483816"/>
      </dsp:txXfrm>
    </dsp:sp>
    <dsp:sp modelId="{EC3EAF73-736D-4594-A813-48268B109C35}">
      <dsp:nvSpPr>
        <dsp:cNvPr id="0" name=""/>
        <dsp:cNvSpPr/>
      </dsp:nvSpPr>
      <dsp:spPr>
        <a:xfrm>
          <a:off x="5211894" y="2794240"/>
          <a:ext cx="1038671" cy="15580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0.79955</cdr:x>
      <cdr:y>0.91406</cdr:y>
    </cdr:from>
    <cdr:to>
      <cdr:x>0.96881</cdr:x>
      <cdr:y>0.98207</cdr:y>
    </cdr:to>
    <cdr:sp macro="" textlink="">
      <cdr:nvSpPr>
        <cdr:cNvPr id="2" name="Text Box 1"/>
        <cdr:cNvSpPr txBox="1">
          <a:spLocks xmlns:a="http://schemas.openxmlformats.org/drawingml/2006/main" noChangeArrowheads="1"/>
        </cdr:cNvSpPr>
      </cdr:nvSpPr>
      <cdr:spPr bwMode="auto">
        <a:xfrm xmlns:a="http://schemas.openxmlformats.org/drawingml/2006/main">
          <a:off x="4470400" y="3613150"/>
          <a:ext cx="946362" cy="268844"/>
        </a:xfrm>
        <a:prstGeom xmlns:a="http://schemas.openxmlformats.org/drawingml/2006/main" prst="rect">
          <a:avLst/>
        </a:prstGeom>
        <a:noFill xmlns:a="http://schemas.openxmlformats.org/drawingml/2006/main"/>
        <a:ln xmlns:a="http://schemas.openxmlformats.org/drawingml/2006/main" w="0">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200" b="0" i="0" u="none" strike="noStrike" baseline="0">
              <a:solidFill>
                <a:srgbClr val="000000"/>
              </a:solidFill>
              <a:latin typeface="HelveticaNeueLT Std Cn" panose="020B0506030502030204" pitchFamily="34" charset="0"/>
              <a:cs typeface="Times New Roman"/>
            </a:rPr>
            <a:t>Source: CEIR</a:t>
          </a:r>
        </a:p>
      </cdr:txBody>
    </cdr:sp>
  </cdr:relSizeAnchor>
</c:userShapes>
</file>

<file path=ppt/drawings/drawing2.xml><?xml version="1.0" encoding="utf-8"?>
<c:userShapes xmlns:c="http://schemas.openxmlformats.org/drawingml/2006/chart">
  <cdr:relSizeAnchor xmlns:cdr="http://schemas.openxmlformats.org/drawingml/2006/chartDrawing">
    <cdr:from>
      <cdr:x>0.73739</cdr:x>
      <cdr:y>0.89309</cdr:y>
    </cdr:from>
    <cdr:to>
      <cdr:x>0.91869</cdr:x>
      <cdr:y>0.94384</cdr:y>
    </cdr:to>
    <cdr:sp macro="" textlink="">
      <cdr:nvSpPr>
        <cdr:cNvPr id="2" name="Text Box 1"/>
        <cdr:cNvSpPr txBox="1">
          <a:spLocks xmlns:a="http://schemas.openxmlformats.org/drawingml/2006/main" noChangeArrowheads="1"/>
        </cdr:cNvSpPr>
      </cdr:nvSpPr>
      <cdr:spPr bwMode="auto">
        <a:xfrm xmlns:a="http://schemas.openxmlformats.org/drawingml/2006/main">
          <a:off x="4251325" y="3889375"/>
          <a:ext cx="1045240" cy="221042"/>
        </a:xfrm>
        <a:prstGeom xmlns:a="http://schemas.openxmlformats.org/drawingml/2006/main" prst="rect">
          <a:avLst/>
        </a:prstGeom>
        <a:noFill xmlns:a="http://schemas.openxmlformats.org/drawingml/2006/main"/>
        <a:ln xmlns:a="http://schemas.openxmlformats.org/drawingml/2006/main" w="0">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200" b="0" i="0" u="none" strike="noStrike" baseline="0">
              <a:solidFill>
                <a:srgbClr val="000000"/>
              </a:solidFill>
              <a:latin typeface="HelveticaNeueLT Std Cn" panose="020B0506030502030204" pitchFamily="34" charset="0"/>
              <a:cs typeface="Times New Roman"/>
            </a:rPr>
            <a:t>Source: CEIR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F1DF21-DA4A-49F7-A64E-8A1557EA0151}" type="datetimeFigureOut">
              <a:rPr lang="en-US" smtClean="0"/>
              <a:t>11/10/2021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08088E-25DF-4237-8D19-0DB01DF90B59}" type="slidenum">
              <a:rPr lang="en-US" smtClean="0"/>
              <a:t>‹#›</a:t>
            </a:fld>
            <a:endParaRPr lang="en-US"/>
          </a:p>
        </p:txBody>
      </p:sp>
    </p:spTree>
    <p:extLst>
      <p:ext uri="{BB962C8B-B14F-4D97-AF65-F5344CB8AC3E}">
        <p14:creationId xmlns:p14="http://schemas.microsoft.com/office/powerpoint/2010/main" val="490519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turn our attention to what we are seeing in terms of impact and recovery.</a:t>
            </a:r>
          </a:p>
          <a:p>
            <a:endParaRPr lang="en-US" dirty="0"/>
          </a:p>
          <a:p>
            <a:r>
              <a:rPr lang="en-US" dirty="0"/>
              <a:t>Dr. Shaw, CEIR’s economist, has been creating scenarios for recovery and it looks like as usual he is right on with his forecast.</a:t>
            </a:r>
          </a:p>
          <a:p>
            <a:endParaRPr lang="en-US" dirty="0"/>
          </a:p>
          <a:p>
            <a:r>
              <a:rPr lang="en-US" dirty="0"/>
              <a:t>NEXT SLIDE: His scenarios were based on consumer sentiment, downward falling cases of COVID and the vaccine roll out. And these 2 elements would…..</a:t>
            </a:r>
          </a:p>
        </p:txBody>
      </p:sp>
      <p:sp>
        <p:nvSpPr>
          <p:cNvPr id="4" name="Slide Number Placeholder 3"/>
          <p:cNvSpPr>
            <a:spLocks noGrp="1"/>
          </p:cNvSpPr>
          <p:nvPr>
            <p:ph type="sldNum" sz="quarter" idx="5"/>
          </p:nvPr>
        </p:nvSpPr>
        <p:spPr/>
        <p:txBody>
          <a:bodyPr/>
          <a:lstStyle/>
          <a:p>
            <a:fld id="{0A638036-0776-4DAE-BC12-D009997E4BDD}" type="slidenum">
              <a:rPr lang="en-US" smtClean="0"/>
              <a:t>3</a:t>
            </a:fld>
            <a:endParaRPr lang="en-US"/>
          </a:p>
        </p:txBody>
      </p:sp>
    </p:spTree>
    <p:extLst>
      <p:ext uri="{BB962C8B-B14F-4D97-AF65-F5344CB8AC3E}">
        <p14:creationId xmlns:p14="http://schemas.microsoft.com/office/powerpoint/2010/main" val="1081643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658C79-C82E-4023-8382-D2BB28D819ED}" type="slidenum">
              <a:rPr lang="en-US" smtClean="0"/>
              <a:t>26</a:t>
            </a:fld>
            <a:endParaRPr lang="en-US" dirty="0"/>
          </a:p>
        </p:txBody>
      </p:sp>
    </p:spTree>
    <p:extLst>
      <p:ext uri="{BB962C8B-B14F-4D97-AF65-F5344CB8AC3E}">
        <p14:creationId xmlns:p14="http://schemas.microsoft.com/office/powerpoint/2010/main" val="3303882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NUMBERS ARE SO SMALL WILL NOT CHART, THOUGH MIGHT SAY</a:t>
            </a:r>
          </a:p>
          <a:p>
            <a:r>
              <a:rPr lang="en-US" dirty="0"/>
              <a:t>Effectiveness of alternative channels to-date are similar to ratings registered for current channel mix, they’re ‘effective’ though not highly effective, effective scores – 40% to 50% for digital b2b online. Email is a solid performer, 48% effective, as is digital b2b online marketing, 58% effective. Other in-person, weaker, 32%, same for virtual/online B2B events, 34%</a:t>
            </a:r>
          </a:p>
          <a:p>
            <a:endParaRPr lang="en-US" dirty="0"/>
          </a:p>
        </p:txBody>
      </p:sp>
      <p:sp>
        <p:nvSpPr>
          <p:cNvPr id="4" name="Slide Number Placeholder 3"/>
          <p:cNvSpPr>
            <a:spLocks noGrp="1"/>
          </p:cNvSpPr>
          <p:nvPr>
            <p:ph type="sldNum" sz="quarter" idx="5"/>
          </p:nvPr>
        </p:nvSpPr>
        <p:spPr/>
        <p:txBody>
          <a:bodyPr/>
          <a:lstStyle/>
          <a:p>
            <a:fld id="{31658C79-C82E-4023-8382-D2BB28D819ED}" type="slidenum">
              <a:rPr lang="en-US" smtClean="0"/>
              <a:t>27</a:t>
            </a:fld>
            <a:endParaRPr lang="en-US" dirty="0"/>
          </a:p>
        </p:txBody>
      </p:sp>
    </p:spTree>
    <p:extLst>
      <p:ext uri="{BB962C8B-B14F-4D97-AF65-F5344CB8AC3E}">
        <p14:creationId xmlns:p14="http://schemas.microsoft.com/office/powerpoint/2010/main" val="138041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NUMBERS ARE SO SMALL WILL NOT CHART, THOUGH MIGHT SAY</a:t>
            </a:r>
          </a:p>
          <a:p>
            <a:r>
              <a:rPr lang="en-US" dirty="0"/>
              <a:t>Effectiveness of alternative channels to-date are similar to ratings registered for current channel mix, they’re ‘effective’ though not highly effective, effective scores – 40% to 50% for digital b2b online. Email is a solid performer, 48% effective, as is digital b2b online marketing, 58% effective. Other in-person, weaker, 32%, same for virtual/online B2B events, 34%</a:t>
            </a:r>
          </a:p>
          <a:p>
            <a:endParaRPr lang="en-US" dirty="0"/>
          </a:p>
        </p:txBody>
      </p:sp>
      <p:sp>
        <p:nvSpPr>
          <p:cNvPr id="4" name="Slide Number Placeholder 3"/>
          <p:cNvSpPr>
            <a:spLocks noGrp="1"/>
          </p:cNvSpPr>
          <p:nvPr>
            <p:ph type="sldNum" sz="quarter" idx="5"/>
          </p:nvPr>
        </p:nvSpPr>
        <p:spPr/>
        <p:txBody>
          <a:bodyPr/>
          <a:lstStyle/>
          <a:p>
            <a:fld id="{31658C79-C82E-4023-8382-D2BB28D819ED}" type="slidenum">
              <a:rPr lang="en-US" smtClean="0"/>
              <a:t>28</a:t>
            </a:fld>
            <a:endParaRPr lang="en-US" dirty="0"/>
          </a:p>
        </p:txBody>
      </p:sp>
    </p:spTree>
    <p:extLst>
      <p:ext uri="{BB962C8B-B14F-4D97-AF65-F5344CB8AC3E}">
        <p14:creationId xmlns:p14="http://schemas.microsoft.com/office/powerpoint/2010/main" val="957336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8088E-25DF-4237-8D19-0DB01DF90B59}" type="slidenum">
              <a:rPr lang="en-US" smtClean="0"/>
              <a:t>29</a:t>
            </a:fld>
            <a:endParaRPr lang="en-US"/>
          </a:p>
        </p:txBody>
      </p:sp>
    </p:spTree>
    <p:extLst>
      <p:ext uri="{BB962C8B-B14F-4D97-AF65-F5344CB8AC3E}">
        <p14:creationId xmlns:p14="http://schemas.microsoft.com/office/powerpoint/2010/main" val="4122537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8088E-25DF-4237-8D19-0DB01DF90B59}" type="slidenum">
              <a:rPr lang="en-US" smtClean="0"/>
              <a:t>33</a:t>
            </a:fld>
            <a:endParaRPr lang="en-US"/>
          </a:p>
        </p:txBody>
      </p:sp>
    </p:spTree>
    <p:extLst>
      <p:ext uri="{BB962C8B-B14F-4D97-AF65-F5344CB8AC3E}">
        <p14:creationId xmlns:p14="http://schemas.microsoft.com/office/powerpoint/2010/main" val="1925799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8088E-25DF-4237-8D19-0DB01DF90B59}" type="slidenum">
              <a:rPr lang="en-US" smtClean="0"/>
              <a:t>34</a:t>
            </a:fld>
            <a:endParaRPr lang="en-US"/>
          </a:p>
        </p:txBody>
      </p:sp>
    </p:spTree>
    <p:extLst>
      <p:ext uri="{BB962C8B-B14F-4D97-AF65-F5344CB8AC3E}">
        <p14:creationId xmlns:p14="http://schemas.microsoft.com/office/powerpoint/2010/main" val="811788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World has changed – downstream effects caused by the differences in how we communicate work on a biz level is that catalyst. This is not going away. Also, the Competitive landscape has changed. Digital has made it possible. The Pandemic has brought to light the need to move faster than originally anticipated in order maintain relevance.</a:t>
            </a:r>
          </a:p>
          <a:p>
            <a:endParaRPr lang="en-US" dirty="0"/>
          </a:p>
        </p:txBody>
      </p:sp>
      <p:sp>
        <p:nvSpPr>
          <p:cNvPr id="4" name="Slide Number Placeholder 3"/>
          <p:cNvSpPr>
            <a:spLocks noGrp="1"/>
          </p:cNvSpPr>
          <p:nvPr>
            <p:ph type="sldNum" sz="quarter" idx="5"/>
          </p:nvPr>
        </p:nvSpPr>
        <p:spPr/>
        <p:txBody>
          <a:bodyPr/>
          <a:lstStyle/>
          <a:p>
            <a:fld id="{5908088E-25DF-4237-8D19-0DB01DF90B59}" type="slidenum">
              <a:rPr lang="en-US" smtClean="0"/>
              <a:t>35</a:t>
            </a:fld>
            <a:endParaRPr lang="en-US"/>
          </a:p>
        </p:txBody>
      </p:sp>
    </p:spTree>
    <p:extLst>
      <p:ext uri="{BB962C8B-B14F-4D97-AF65-F5344CB8AC3E}">
        <p14:creationId xmlns:p14="http://schemas.microsoft.com/office/powerpoint/2010/main" val="2393403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8088E-25DF-4237-8D19-0DB01DF90B59}" type="slidenum">
              <a:rPr lang="en-US" smtClean="0"/>
              <a:t>36</a:t>
            </a:fld>
            <a:endParaRPr lang="en-US"/>
          </a:p>
        </p:txBody>
      </p:sp>
    </p:spTree>
    <p:extLst>
      <p:ext uri="{BB962C8B-B14F-4D97-AF65-F5344CB8AC3E}">
        <p14:creationId xmlns:p14="http://schemas.microsoft.com/office/powerpoint/2010/main" val="97486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8088E-25DF-4237-8D19-0DB01DF90B59}" type="slidenum">
              <a:rPr lang="en-US" smtClean="0"/>
              <a:t>40</a:t>
            </a:fld>
            <a:endParaRPr lang="en-US"/>
          </a:p>
        </p:txBody>
      </p:sp>
    </p:spTree>
    <p:extLst>
      <p:ext uri="{BB962C8B-B14F-4D97-AF65-F5344CB8AC3E}">
        <p14:creationId xmlns:p14="http://schemas.microsoft.com/office/powerpoint/2010/main" val="296836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Given what is known now, CEIR created a scenario analysis for recovery:</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Worst Case: the Delta variant persists, and/or a new severe and highly contagious variant emerges in 2022. If so, the Total Index is forecast to drop about 71% in 2021 relative to the 2019 performance, a small improvement compared to a decline of 78.5% in 2020. In this scenario, the exhibition industry will not fully recover until 2024. The probability for the worst case scenario is 30%</a:t>
            </a:r>
          </a:p>
          <a:p>
            <a:pPr lvl="0"/>
            <a:r>
              <a:rPr lang="en-US" sz="1200" kern="1200" dirty="0">
                <a:solidFill>
                  <a:schemeClr val="tx1"/>
                </a:solidFill>
                <a:effectLst/>
                <a:latin typeface="+mn-lt"/>
                <a:ea typeface="+mn-ea"/>
                <a:cs typeface="+mn-cs"/>
              </a:rPr>
              <a:t>Best Case: rising Delta variant infections will promote vaccination requirements for corporate and government employees. Furthermore, more service industries such as restaurants, theaters and sporting venues will require patrons to show proof of vaccinations or negative COVID-19 tests. In this case, because of rapidly rising vaccination rates and declining new cases, the exhibition industry will fully recover by mid-2022, with the Total Index surpassing 2019 by 1.5%. The probability for this scenario is 10%</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base case is the scenario CEIR forecasts will most likely happen. The cancellation rate declines further, dropping to 35% in Q3 and 5% in Q4. By 2023, the impact of COVID-19 diminishes. By 2023, exhibition performance by sector again will be determined by long-term trends, cyclical macroeconomic conditions and sector specific factors. In 2023, the industry fully recovers with the Total Index exceeding the pre-pandemic level by 2.5%. The probability for this case is 60%.</a:t>
            </a:r>
          </a:p>
          <a:p>
            <a:endParaRPr lang="en-US" dirty="0"/>
          </a:p>
        </p:txBody>
      </p:sp>
      <p:sp>
        <p:nvSpPr>
          <p:cNvPr id="4" name="Slide Number Placeholder 3"/>
          <p:cNvSpPr>
            <a:spLocks noGrp="1"/>
          </p:cNvSpPr>
          <p:nvPr>
            <p:ph type="sldNum" sz="quarter" idx="5"/>
          </p:nvPr>
        </p:nvSpPr>
        <p:spPr/>
        <p:txBody>
          <a:bodyPr/>
          <a:lstStyle/>
          <a:p>
            <a:fld id="{5908088E-25DF-4237-8D19-0DB01DF90B59}" type="slidenum">
              <a:rPr lang="en-US" smtClean="0"/>
              <a:t>4</a:t>
            </a:fld>
            <a:endParaRPr lang="en-US"/>
          </a:p>
        </p:txBody>
      </p:sp>
    </p:spTree>
    <p:extLst>
      <p:ext uri="{BB962C8B-B14F-4D97-AF65-F5344CB8AC3E}">
        <p14:creationId xmlns:p14="http://schemas.microsoft.com/office/powerpoint/2010/main" val="1487439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5545429-E44E-4F6B-BF27-ED0DB9C29767}" type="slidenum">
              <a:rPr lang="en-US" smtClean="0"/>
              <a:t>5</a:t>
            </a:fld>
            <a:endParaRPr lang="en-US"/>
          </a:p>
        </p:txBody>
      </p:sp>
    </p:spTree>
    <p:extLst>
      <p:ext uri="{BB962C8B-B14F-4D97-AF65-F5344CB8AC3E}">
        <p14:creationId xmlns:p14="http://schemas.microsoft.com/office/powerpoint/2010/main" val="602156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8088E-25DF-4237-8D19-0DB01DF90B59}" type="slidenum">
              <a:rPr lang="en-US" smtClean="0"/>
              <a:t>6</a:t>
            </a:fld>
            <a:endParaRPr lang="en-US"/>
          </a:p>
        </p:txBody>
      </p:sp>
    </p:spTree>
    <p:extLst>
      <p:ext uri="{BB962C8B-B14F-4D97-AF65-F5344CB8AC3E}">
        <p14:creationId xmlns:p14="http://schemas.microsoft.com/office/powerpoint/2010/main" val="130933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2021 – 50% gross revenue loss due to cancellations and postponements on a per organizer basis</a:t>
            </a:r>
          </a:p>
          <a:p>
            <a:endParaRPr lang="en-US" dirty="0"/>
          </a:p>
        </p:txBody>
      </p:sp>
      <p:sp>
        <p:nvSpPr>
          <p:cNvPr id="4" name="Slide Number Placeholder 3"/>
          <p:cNvSpPr>
            <a:spLocks noGrp="1"/>
          </p:cNvSpPr>
          <p:nvPr>
            <p:ph type="sldNum" sz="quarter" idx="5"/>
          </p:nvPr>
        </p:nvSpPr>
        <p:spPr/>
        <p:txBody>
          <a:bodyPr/>
          <a:lstStyle/>
          <a:p>
            <a:fld id="{5BE9C3ED-6D3C-464B-ACAE-CB53D4097363}" type="slidenum">
              <a:rPr lang="en-US" smtClean="0"/>
              <a:pPr/>
              <a:t>9</a:t>
            </a:fld>
            <a:endParaRPr lang="en-US" dirty="0"/>
          </a:p>
        </p:txBody>
      </p:sp>
    </p:spTree>
    <p:extLst>
      <p:ext uri="{BB962C8B-B14F-4D97-AF65-F5344CB8AC3E}">
        <p14:creationId xmlns:p14="http://schemas.microsoft.com/office/powerpoint/2010/main" val="70244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receding among postponed events</a:t>
            </a:r>
          </a:p>
          <a:p>
            <a:endParaRPr lang="en-US" dirty="0"/>
          </a:p>
        </p:txBody>
      </p:sp>
      <p:sp>
        <p:nvSpPr>
          <p:cNvPr id="4" name="Slide Number Placeholder 3"/>
          <p:cNvSpPr>
            <a:spLocks noGrp="1"/>
          </p:cNvSpPr>
          <p:nvPr>
            <p:ph type="sldNum" sz="quarter" idx="5"/>
          </p:nvPr>
        </p:nvSpPr>
        <p:spPr/>
        <p:txBody>
          <a:bodyPr/>
          <a:lstStyle/>
          <a:p>
            <a:fld id="{BCDC858C-0EEE-412D-88D9-06FC05C5875D}" type="slidenum">
              <a:rPr lang="en-US" smtClean="0"/>
              <a:t>10</a:t>
            </a:fld>
            <a:endParaRPr lang="en-US"/>
          </a:p>
        </p:txBody>
      </p:sp>
    </p:spTree>
    <p:extLst>
      <p:ext uri="{BB962C8B-B14F-4D97-AF65-F5344CB8AC3E}">
        <p14:creationId xmlns:p14="http://schemas.microsoft.com/office/powerpoint/2010/main" val="2207280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8088E-25DF-4237-8D19-0DB01DF90B59}" type="slidenum">
              <a:rPr lang="en-US" smtClean="0"/>
              <a:t>13</a:t>
            </a:fld>
            <a:endParaRPr lang="en-US"/>
          </a:p>
        </p:txBody>
      </p:sp>
    </p:spTree>
    <p:extLst>
      <p:ext uri="{BB962C8B-B14F-4D97-AF65-F5344CB8AC3E}">
        <p14:creationId xmlns:p14="http://schemas.microsoft.com/office/powerpoint/2010/main" val="2266524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658C79-C82E-4023-8382-D2BB28D819ED}" type="slidenum">
              <a:rPr lang="en-US" smtClean="0"/>
              <a:t>21</a:t>
            </a:fld>
            <a:endParaRPr lang="en-US" dirty="0"/>
          </a:p>
        </p:txBody>
      </p:sp>
    </p:spTree>
    <p:extLst>
      <p:ext uri="{BB962C8B-B14F-4D97-AF65-F5344CB8AC3E}">
        <p14:creationId xmlns:p14="http://schemas.microsoft.com/office/powerpoint/2010/main" val="803330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22% say 1+ reasons will be less important and 8%, F2F engagement with exhibitors</a:t>
            </a:r>
          </a:p>
        </p:txBody>
      </p:sp>
      <p:sp>
        <p:nvSpPr>
          <p:cNvPr id="4" name="Slide Number Placeholder 3"/>
          <p:cNvSpPr>
            <a:spLocks noGrp="1"/>
          </p:cNvSpPr>
          <p:nvPr>
            <p:ph type="sldNum" sz="quarter" idx="5"/>
          </p:nvPr>
        </p:nvSpPr>
        <p:spPr/>
        <p:txBody>
          <a:bodyPr/>
          <a:lstStyle/>
          <a:p>
            <a:fld id="{31658C79-C82E-4023-8382-D2BB28D819ED}" type="slidenum">
              <a:rPr lang="en-US" smtClean="0"/>
              <a:t>24</a:t>
            </a:fld>
            <a:endParaRPr lang="en-US" dirty="0"/>
          </a:p>
        </p:txBody>
      </p:sp>
    </p:spTree>
    <p:extLst>
      <p:ext uri="{BB962C8B-B14F-4D97-AF65-F5344CB8AC3E}">
        <p14:creationId xmlns:p14="http://schemas.microsoft.com/office/powerpoint/2010/main" val="244932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44500" y="1879601"/>
            <a:ext cx="11252200" cy="2468562"/>
          </a:xfrm>
        </p:spPr>
        <p:txBody>
          <a:bodyPr anchor="b">
            <a:normAutofit/>
          </a:bodyPr>
          <a:lstStyle>
            <a:lvl1pPr algn="ctr">
              <a:defRPr sz="5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44402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240285" y="6394450"/>
            <a:ext cx="1017016" cy="365125"/>
          </a:xfrm>
        </p:spPr>
        <p:txBody>
          <a:bodyPr/>
          <a:lstStyle/>
          <a:p>
            <a:fld id="{FDFB088C-DBBC-4388-8184-88CAE1C84809}" type="datetime1">
              <a:rPr lang="en-US" smtClean="0"/>
              <a:t>11/10/2021</a:t>
            </a:fld>
            <a:endParaRPr lang="en-US" dirty="0"/>
          </a:p>
        </p:txBody>
      </p:sp>
      <p:sp>
        <p:nvSpPr>
          <p:cNvPr id="5" name="Footer Placeholder 4"/>
          <p:cNvSpPr>
            <a:spLocks noGrp="1"/>
          </p:cNvSpPr>
          <p:nvPr>
            <p:ph type="ftr" sz="quarter" idx="11"/>
          </p:nvPr>
        </p:nvSpPr>
        <p:spPr>
          <a:xfrm>
            <a:off x="1497586" y="6394450"/>
            <a:ext cx="8243314" cy="365125"/>
          </a:xfrm>
        </p:spPr>
        <p:txBody>
          <a:bodyPr/>
          <a:lstStyle/>
          <a:p>
            <a:endParaRPr lang="en-US" dirty="0"/>
          </a:p>
        </p:txBody>
      </p:sp>
      <p:sp>
        <p:nvSpPr>
          <p:cNvPr id="6" name="Slide Number Placeholder 5"/>
          <p:cNvSpPr>
            <a:spLocks noGrp="1"/>
          </p:cNvSpPr>
          <p:nvPr>
            <p:ph type="sldNum" sz="quarter" idx="12"/>
          </p:nvPr>
        </p:nvSpPr>
        <p:spPr>
          <a:xfrm>
            <a:off x="9969500" y="6394450"/>
            <a:ext cx="1993900" cy="365125"/>
          </a:xfrm>
        </p:spPr>
        <p:txBody>
          <a:bodyPr/>
          <a:lstStyle/>
          <a:p>
            <a:fld id="{0972D430-95A8-4AA9-ABDA-423A25D49370}" type="slidenum">
              <a:rPr lang="en-US" smtClean="0"/>
              <a:pPr/>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271532"/>
            <a:ext cx="1983921" cy="301556"/>
          </a:xfrm>
          <a:prstGeom prst="rect">
            <a:avLst/>
          </a:prstGeom>
        </p:spPr>
      </p:pic>
      <p:pic>
        <p:nvPicPr>
          <p:cNvPr id="10" name="Picture 9">
            <a:extLst>
              <a:ext uri="{FF2B5EF4-FFF2-40B4-BE49-F238E27FC236}">
                <a16:creationId xmlns:a16="http://schemas.microsoft.com/office/drawing/2014/main" id="{4987F509-4E4C-4385-BA13-906DAF539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526" y="180783"/>
            <a:ext cx="5066180" cy="823420"/>
          </a:xfrm>
          <a:prstGeom prst="rect">
            <a:avLst/>
          </a:prstGeom>
        </p:spPr>
      </p:pic>
    </p:spTree>
    <p:extLst>
      <p:ext uri="{BB962C8B-B14F-4D97-AF65-F5344CB8AC3E}">
        <p14:creationId xmlns:p14="http://schemas.microsoft.com/office/powerpoint/2010/main" val="81047152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EFBDFF-B406-4CE4-BFF2-C3EAA0FDF422}" type="datetime1">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72D430-95A8-4AA9-ABDA-423A25D49370}" type="slidenum">
              <a:rPr lang="en-US" smtClean="0"/>
              <a:pPr/>
              <a:t>‹#›</a:t>
            </a:fld>
            <a:endParaRPr lang="en-US"/>
          </a:p>
        </p:txBody>
      </p:sp>
    </p:spTree>
    <p:extLst>
      <p:ext uri="{BB962C8B-B14F-4D97-AF65-F5344CB8AC3E}">
        <p14:creationId xmlns:p14="http://schemas.microsoft.com/office/powerpoint/2010/main" val="358257709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B30BE-B09D-4009-B9D1-C494034FE598}" type="datetime1">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2D430-95A8-4AA9-ABDA-423A25D49370}" type="slidenum">
              <a:rPr lang="en-US" smtClean="0"/>
              <a:pPr/>
              <a:t>‹#›</a:t>
            </a:fld>
            <a:endParaRPr lang="en-US"/>
          </a:p>
        </p:txBody>
      </p:sp>
    </p:spTree>
    <p:extLst>
      <p:ext uri="{BB962C8B-B14F-4D97-AF65-F5344CB8AC3E}">
        <p14:creationId xmlns:p14="http://schemas.microsoft.com/office/powerpoint/2010/main" val="288897695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6ADF90-637F-4D67-9EFA-88E4C3C07D70}" type="datetime1">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2D430-95A8-4AA9-ABDA-423A25D49370}" type="slidenum">
              <a:rPr lang="en-US" smtClean="0"/>
              <a:pPr/>
              <a:t>‹#›</a:t>
            </a:fld>
            <a:endParaRPr lang="en-US"/>
          </a:p>
        </p:txBody>
      </p:sp>
    </p:spTree>
    <p:extLst>
      <p:ext uri="{BB962C8B-B14F-4D97-AF65-F5344CB8AC3E}">
        <p14:creationId xmlns:p14="http://schemas.microsoft.com/office/powerpoint/2010/main" val="236322663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B534A1-53BC-48B4-9CC4-EAC375355E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3" y="0"/>
            <a:ext cx="12191999"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accent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A4AB03A-965F-4F07-86BF-1C88F1117636}" type="datetime1">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t>11/10/2021</a:t>
            </a:fld>
            <a:endParaRPr kumimoji="0" lang="en-US" sz="1200" b="0" i="0" u="none" strike="noStrike" kern="1200" cap="none" spc="0" normalizeH="0" baseline="0" noProof="0" dirty="0">
              <a:ln>
                <a:noFill/>
              </a:ln>
              <a:solidFill>
                <a:srgbClr val="84ACB6"/>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84ACB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4ACB6"/>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87DAF43-7665-40E6-B2E3-F3789AD469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4176" y="4035302"/>
            <a:ext cx="5615613" cy="2318543"/>
          </a:xfrm>
          <a:prstGeom prst="rect">
            <a:avLst/>
          </a:prstGeom>
        </p:spPr>
      </p:pic>
    </p:spTree>
    <p:extLst>
      <p:ext uri="{BB962C8B-B14F-4D97-AF65-F5344CB8AC3E}">
        <p14:creationId xmlns:p14="http://schemas.microsoft.com/office/powerpoint/2010/main" val="2994379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616090"/>
            <a:ext cx="10515600" cy="254911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304237"/>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FF9AF3-9B6F-43DA-ABB3-88E467FEFD48}" type="datetime1">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t>11/10/2021</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01318AF-29EB-4D4A-AC01-6E5619B5165A}"/>
              </a:ext>
            </a:extLst>
          </p:cNvPr>
          <p:cNvSpPr/>
          <p:nvPr userDrawn="1"/>
        </p:nvSpPr>
        <p:spPr>
          <a:xfrm>
            <a:off x="-16042" y="0"/>
            <a:ext cx="1220804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A1AB325-ECAC-47CC-AC14-0BFF2B006C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15" y="-144379"/>
            <a:ext cx="12272698" cy="4443269"/>
          </a:xfrm>
          <a:prstGeom prst="rect">
            <a:avLst/>
          </a:prstGeom>
        </p:spPr>
      </p:pic>
      <p:sp>
        <p:nvSpPr>
          <p:cNvPr id="6" name="Slide Number Placeholder 5"/>
          <p:cNvSpPr>
            <a:spLocks noGrp="1"/>
          </p:cNvSpPr>
          <p:nvPr>
            <p:ph type="sldNum" sz="quarter" idx="12"/>
          </p:nvPr>
        </p:nvSpPr>
        <p:spPr/>
        <p:txBody>
          <a:bodyPr/>
          <a:lstStyle>
            <a:lvl1pPr>
              <a:defRPr>
                <a:solidFill>
                  <a:schemeClr val="accent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4ACB6"/>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FFF04D9-8F65-445E-8FD7-58E1F380E3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12942" y="2839453"/>
            <a:ext cx="3211034" cy="1325754"/>
          </a:xfrm>
          <a:prstGeom prst="rect">
            <a:avLst/>
          </a:prstGeom>
        </p:spPr>
      </p:pic>
    </p:spTree>
    <p:extLst>
      <p:ext uri="{BB962C8B-B14F-4D97-AF65-F5344CB8AC3E}">
        <p14:creationId xmlns:p14="http://schemas.microsoft.com/office/powerpoint/2010/main" val="1680552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80E9E3-5666-49AC-98E4-635885E3355B}" type="datetime1">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t>11/10/2021</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4ACB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911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D0C8FE-C9AE-4CA6-8544-DEE14E84A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a:xfrm>
            <a:off x="1299594" y="4031114"/>
            <a:ext cx="10515600" cy="1325563"/>
          </a:xfr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3291D1-0AEC-41CE-929C-D8852191350A}" type="datetime1">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t>11/10/2021</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84ACB6"/>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3554862-5DC9-479D-BF3D-1814EBB598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622" y="4895993"/>
            <a:ext cx="3210572" cy="1325563"/>
          </a:xfrm>
          <a:prstGeom prst="rect">
            <a:avLst/>
          </a:prstGeom>
        </p:spPr>
      </p:pic>
    </p:spTree>
    <p:extLst>
      <p:ext uri="{BB962C8B-B14F-4D97-AF65-F5344CB8AC3E}">
        <p14:creationId xmlns:p14="http://schemas.microsoft.com/office/powerpoint/2010/main" val="2033290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D0C8FE-C9AE-4CA6-8544-DEE14E84A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a:xfrm>
            <a:off x="1299594" y="3052060"/>
            <a:ext cx="10515600" cy="1325563"/>
          </a:xfr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527D12-1080-48B2-9FD1-274C7E7F8D1E}" type="datetime1">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t>11/10/2021</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84ACB6"/>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3554862-5DC9-479D-BF3D-1814EBB598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622" y="4895993"/>
            <a:ext cx="3210572" cy="1325563"/>
          </a:xfrm>
          <a:prstGeom prst="rect">
            <a:avLst/>
          </a:prstGeom>
        </p:spPr>
      </p:pic>
      <p:sp>
        <p:nvSpPr>
          <p:cNvPr id="8" name="TextBox 7">
            <a:extLst>
              <a:ext uri="{FF2B5EF4-FFF2-40B4-BE49-F238E27FC236}">
                <a16:creationId xmlns:a16="http://schemas.microsoft.com/office/drawing/2014/main" id="{28579844-EB4F-4A25-9EDF-91F8AEEA245E}"/>
              </a:ext>
            </a:extLst>
          </p:cNvPr>
          <p:cNvSpPr txBox="1"/>
          <p:nvPr userDrawn="1"/>
        </p:nvSpPr>
        <p:spPr>
          <a:xfrm>
            <a:off x="0" y="2358112"/>
            <a:ext cx="12192000" cy="2470484"/>
          </a:xfrm>
          <a:prstGeom prst="rect">
            <a:avLst/>
          </a:prstGeom>
          <a:solidFill>
            <a:schemeClr val="bg1">
              <a:alpha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282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0E17C3-5303-4FC0-B2C5-391DB0029742}" type="datetime1">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t>11/10/2021</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461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7518E-C7DB-4B32-ADA9-9A04B26033AD}" type="datetime1">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t>11/10/2021</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587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943C23-99F9-4CE4-B41C-D321E299D5E2}" type="datetime1">
              <a:rPr lang="en-US" smtClean="0"/>
              <a:t>11/10/2021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972D430-95A8-4AA9-ABDA-423A25D49370}" type="slidenum">
              <a:rPr lang="en-US" smtClean="0"/>
              <a:pPr/>
              <a:t>‹#›</a:t>
            </a:fld>
            <a:endParaRPr lang="en-US"/>
          </a:p>
        </p:txBody>
      </p:sp>
    </p:spTree>
    <p:extLst>
      <p:ext uri="{BB962C8B-B14F-4D97-AF65-F5344CB8AC3E}">
        <p14:creationId xmlns:p14="http://schemas.microsoft.com/office/powerpoint/2010/main" val="20636586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60F9E7-BEFE-415C-9058-30073A280476}" type="datetime1">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t>11/10/2021</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357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36031F-406B-4243-8798-1428BEB10BB9}" type="datetime1">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t>11/10/2021</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709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563F08-67C4-4205-9589-8A2FBFE1F61F}" type="datetime1">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t>11/10/2021</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977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5B6F0-12B7-42EB-A109-FB8C0EECA1DC}" type="datetime1">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t>11/10/2021</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65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419BA6-DC66-4167-A9FE-99DA3075B1B6}" type="datetime1">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t>11/10/2021</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38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83CF3-74E0-4CEB-B073-5B161F4BA2D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982E8A3-E0B8-4EF0-9160-3282D65C7B94}"/>
              </a:ext>
            </a:extLst>
          </p:cNvPr>
          <p:cNvSpPr>
            <a:spLocks noGrp="1"/>
          </p:cNvSpPr>
          <p:nvPr>
            <p:ph type="dt" sz="half" idx="10"/>
          </p:nvPr>
        </p:nvSpPr>
        <p:spPr/>
        <p:txBody>
          <a:bodyPr/>
          <a:lstStyle>
            <a:lvl1pPr>
              <a:defRPr>
                <a:solidFill>
                  <a:srgbClr val="0070C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08CEC90-5B55-4D9D-AC01-0C71F17ED6CE}" type="datetime1">
              <a:rPr kumimoji="0" lang="en-US" sz="1200" b="0" i="0" u="none" strike="noStrike" kern="1200" cap="none" spc="0" normalizeH="0" baseline="0" noProof="0" smtClean="0">
                <a:ln>
                  <a:noFill/>
                </a:ln>
                <a:solidFill>
                  <a:srgbClr val="0070C0"/>
                </a:solidFill>
                <a:effectLst/>
                <a:uLnTx/>
                <a:uFillTx/>
                <a:latin typeface="Calibri" panose="020F0502020204030204"/>
                <a:ea typeface="+mn-ea"/>
                <a:cs typeface="+mn-cs"/>
              </a:rPr>
              <a:t>11/10/2021</a:t>
            </a:fld>
            <a:endPar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6B716E7-B6A5-4CB3-9324-E36398E7E023}"/>
              </a:ext>
            </a:extLst>
          </p:cNvPr>
          <p:cNvSpPr>
            <a:spLocks noGrp="1"/>
          </p:cNvSpPr>
          <p:nvPr>
            <p:ph type="ftr" sz="quarter" idx="11"/>
          </p:nvPr>
        </p:nvSpPr>
        <p:spPr/>
        <p:txBody>
          <a:bodyPr/>
          <a:lstStyle>
            <a:lvl1pPr>
              <a:defRPr>
                <a:solidFill>
                  <a:srgbClr val="0070C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5C72FF-DCAF-48CF-9416-376AC89B13A6}"/>
              </a:ext>
            </a:extLst>
          </p:cNvPr>
          <p:cNvSpPr>
            <a:spLocks noGrp="1"/>
          </p:cNvSpPr>
          <p:nvPr>
            <p:ph type="sldNum" sz="quarter" idx="12"/>
          </p:nvPr>
        </p:nvSpPr>
        <p:spPr>
          <a:xfrm>
            <a:off x="10519793" y="6353845"/>
            <a:ext cx="1414555" cy="365125"/>
          </a:xfrm>
        </p:spPr>
        <p:txBody>
          <a:bodyPr/>
          <a:lstStyle>
            <a:lvl1pPr>
              <a:defRPr lang="en-US" sz="1200" kern="1200" dirty="0" smtClean="0">
                <a:solidFill>
                  <a:srgbClr val="0070C0"/>
                </a:solidFill>
                <a:latin typeface="+mn-lt"/>
                <a:ea typeface="+mj-ea"/>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a:ea typeface="+mj-ea"/>
                <a:cs typeface="Arial" panose="020B0604020202020204" pitchFamily="34" charset="0"/>
              </a:rPr>
              <a:t>www.ceir.org</a:t>
            </a:r>
          </a:p>
        </p:txBody>
      </p:sp>
      <p:pic>
        <p:nvPicPr>
          <p:cNvPr id="7" name="Picture 6">
            <a:extLst>
              <a:ext uri="{FF2B5EF4-FFF2-40B4-BE49-F238E27FC236}">
                <a16:creationId xmlns:a16="http://schemas.microsoft.com/office/drawing/2014/main" id="{4A97FBA6-8BF8-4B78-83EA-3DC9CFD8D2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651" y="5992402"/>
            <a:ext cx="1705373" cy="722886"/>
          </a:xfrm>
          <a:prstGeom prst="rect">
            <a:avLst/>
          </a:prstGeom>
        </p:spPr>
      </p:pic>
    </p:spTree>
    <p:extLst>
      <p:ext uri="{BB962C8B-B14F-4D97-AF65-F5344CB8AC3E}">
        <p14:creationId xmlns:p14="http://schemas.microsoft.com/office/powerpoint/2010/main" val="1141539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6337-4987-4BB5-A375-BB89DD617AF8}"/>
              </a:ext>
            </a:extLst>
          </p:cNvPr>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2F5C8840-E822-4331-916A-357501C376B9}"/>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E9FEA6B-5827-48A7-BCD3-46EB365374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3706" y="6368155"/>
            <a:ext cx="7858294" cy="365760"/>
          </a:xfrm>
          <a:prstGeom prst="rect">
            <a:avLst/>
          </a:prstGeom>
        </p:spPr>
      </p:pic>
    </p:spTree>
    <p:extLst>
      <p:ext uri="{BB962C8B-B14F-4D97-AF65-F5344CB8AC3E}">
        <p14:creationId xmlns:p14="http://schemas.microsoft.com/office/powerpoint/2010/main" val="2918993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1E33A7-5412-46CE-BA4F-0A956096025B}" type="datetime1">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2D430-95A8-4AA9-ABDA-423A25D49370}" type="slidenum">
              <a:rPr lang="en-US" smtClean="0"/>
              <a:pPr/>
              <a:t>‹#›</a:t>
            </a:fld>
            <a:endParaRPr lang="en-US"/>
          </a:p>
        </p:txBody>
      </p:sp>
    </p:spTree>
    <p:extLst>
      <p:ext uri="{BB962C8B-B14F-4D97-AF65-F5344CB8AC3E}">
        <p14:creationId xmlns:p14="http://schemas.microsoft.com/office/powerpoint/2010/main" val="174169071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78EC7B-C75D-493D-B725-A188947722B6}" type="datetime1">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2D430-95A8-4AA9-ABDA-423A25D49370}" type="slidenum">
              <a:rPr lang="en-US" smtClean="0"/>
              <a:pPr/>
              <a:t>‹#›</a:t>
            </a:fld>
            <a:endParaRPr lang="en-US"/>
          </a:p>
        </p:txBody>
      </p:sp>
    </p:spTree>
    <p:extLst>
      <p:ext uri="{BB962C8B-B14F-4D97-AF65-F5344CB8AC3E}">
        <p14:creationId xmlns:p14="http://schemas.microsoft.com/office/powerpoint/2010/main" val="282479783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49A014-3160-42A8-BE3F-D634F8FBD3A7}" type="datetime1">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72D430-95A8-4AA9-ABDA-423A25D49370}" type="slidenum">
              <a:rPr lang="en-US" smtClean="0"/>
              <a:pPr/>
              <a:t>‹#›</a:t>
            </a:fld>
            <a:endParaRPr lang="en-US"/>
          </a:p>
        </p:txBody>
      </p:sp>
    </p:spTree>
    <p:extLst>
      <p:ext uri="{BB962C8B-B14F-4D97-AF65-F5344CB8AC3E}">
        <p14:creationId xmlns:p14="http://schemas.microsoft.com/office/powerpoint/2010/main" val="153380500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716F92-8951-4729-8529-C4F321E3E5F0}" type="datetime1">
              <a:rPr lang="en-US" smtClean="0"/>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72D430-95A8-4AA9-ABDA-423A25D49370}" type="slidenum">
              <a:rPr lang="en-US" smtClean="0"/>
              <a:pPr/>
              <a:t>‹#›</a:t>
            </a:fld>
            <a:endParaRPr lang="en-US"/>
          </a:p>
        </p:txBody>
      </p:sp>
    </p:spTree>
    <p:extLst>
      <p:ext uri="{BB962C8B-B14F-4D97-AF65-F5344CB8AC3E}">
        <p14:creationId xmlns:p14="http://schemas.microsoft.com/office/powerpoint/2010/main" val="254948809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349DFF-9528-48F6-BDD7-09F50698A6EC}" type="datetime1">
              <a:rPr lang="en-US" smtClean="0"/>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72D430-95A8-4AA9-ABDA-423A25D49370}" type="slidenum">
              <a:rPr lang="en-US" smtClean="0"/>
              <a:pPr/>
              <a:t>‹#›</a:t>
            </a:fld>
            <a:endParaRPr lang="en-US"/>
          </a:p>
        </p:txBody>
      </p:sp>
    </p:spTree>
    <p:extLst>
      <p:ext uri="{BB962C8B-B14F-4D97-AF65-F5344CB8AC3E}">
        <p14:creationId xmlns:p14="http://schemas.microsoft.com/office/powerpoint/2010/main" val="307666669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BE1E6-5BE9-436A-B061-0611A05F6F72}" type="datetime1">
              <a:rPr lang="en-US" smtClean="0"/>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72D430-95A8-4AA9-ABDA-423A25D49370}" type="slidenum">
              <a:rPr lang="en-US" smtClean="0"/>
              <a:pPr/>
              <a:t>‹#›</a:t>
            </a:fld>
            <a:endParaRPr lang="en-US"/>
          </a:p>
        </p:txBody>
      </p:sp>
    </p:spTree>
    <p:extLst>
      <p:ext uri="{BB962C8B-B14F-4D97-AF65-F5344CB8AC3E}">
        <p14:creationId xmlns:p14="http://schemas.microsoft.com/office/powerpoint/2010/main" val="37037746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7704F9-EF37-4B26-891D-FF31BB22E926}" type="datetime1">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72D430-95A8-4AA9-ABDA-423A25D49370}" type="slidenum">
              <a:rPr lang="en-US" smtClean="0"/>
              <a:pPr/>
              <a:t>‹#›</a:t>
            </a:fld>
            <a:endParaRPr lang="en-US"/>
          </a:p>
        </p:txBody>
      </p:sp>
    </p:spTree>
    <p:extLst>
      <p:ext uri="{BB962C8B-B14F-4D97-AF65-F5344CB8AC3E}">
        <p14:creationId xmlns:p14="http://schemas.microsoft.com/office/powerpoint/2010/main" val="327443395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7.png"/><Relationship Id="rId2" Type="http://schemas.openxmlformats.org/officeDocument/2006/relationships/slideLayout" Target="../slideLayouts/slideLayout14.xml"/><Relationship Id="rId16" Type="http://schemas.openxmlformats.org/officeDocument/2006/relationships/image" Target="../media/image6.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132585" y="6394450"/>
            <a:ext cx="1017016" cy="365125"/>
          </a:xfrm>
          <a:prstGeom prst="rect">
            <a:avLst/>
          </a:prstGeom>
        </p:spPr>
        <p:txBody>
          <a:bodyPr vert="horz" lIns="91440" tIns="45720" rIns="91440" bIns="45720" rtlCol="0" anchor="ctr"/>
          <a:lstStyle>
            <a:lvl1pPr algn="l">
              <a:defRPr sz="1200">
                <a:solidFill>
                  <a:srgbClr val="7DBBDD"/>
                </a:solidFill>
                <a:latin typeface="Tahoma" panose="020B0604030504040204" pitchFamily="34" charset="0"/>
                <a:ea typeface="Tahoma" panose="020B0604030504040204" pitchFamily="34" charset="0"/>
                <a:cs typeface="Tahoma" panose="020B0604030504040204" pitchFamily="34" charset="0"/>
              </a:defRPr>
            </a:lvl1pPr>
          </a:lstStyle>
          <a:p>
            <a:fld id="{7129F1AF-176C-4DC6-AD8C-3D10B7F97042}" type="datetime1">
              <a:rPr lang="en-US" smtClean="0"/>
              <a:t>11/10/2021</a:t>
            </a:fld>
            <a:endParaRPr lang="en-US" dirty="0"/>
          </a:p>
        </p:txBody>
      </p:sp>
      <p:sp>
        <p:nvSpPr>
          <p:cNvPr id="5" name="Footer Placeholder 4"/>
          <p:cNvSpPr>
            <a:spLocks noGrp="1"/>
          </p:cNvSpPr>
          <p:nvPr>
            <p:ph type="ftr" sz="quarter" idx="3"/>
          </p:nvPr>
        </p:nvSpPr>
        <p:spPr>
          <a:xfrm>
            <a:off x="3351787" y="6394450"/>
            <a:ext cx="5056628" cy="365125"/>
          </a:xfrm>
          <a:prstGeom prst="rect">
            <a:avLst/>
          </a:prstGeom>
        </p:spPr>
        <p:txBody>
          <a:bodyPr vert="horz" lIns="91440" tIns="45720" rIns="91440" bIns="45720" rtlCol="0" anchor="ctr"/>
          <a:lstStyle>
            <a:lvl1pPr algn="ctr">
              <a:defRPr sz="1200">
                <a:solidFill>
                  <a:srgbClr val="7DBBDD"/>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8610600" y="6394450"/>
            <a:ext cx="1993900" cy="365125"/>
          </a:xfrm>
          <a:prstGeom prst="rect">
            <a:avLst/>
          </a:prstGeom>
        </p:spPr>
        <p:txBody>
          <a:bodyPr vert="horz" lIns="91440" tIns="45720" rIns="91440" bIns="45720" rtlCol="0" anchor="ctr"/>
          <a:lstStyle>
            <a:lvl1pPr algn="r">
              <a:defRPr sz="1200">
                <a:solidFill>
                  <a:srgbClr val="7DBBDD"/>
                </a:solidFill>
                <a:latin typeface="Tahoma" panose="020B0604030504040204" pitchFamily="34" charset="0"/>
                <a:ea typeface="Tahoma" panose="020B0604030504040204" pitchFamily="34" charset="0"/>
                <a:cs typeface="Tahoma" panose="020B0604030504040204" pitchFamily="34" charset="0"/>
              </a:defRPr>
            </a:lvl1pPr>
          </a:lstStyle>
          <a:p>
            <a:fld id="{0972D430-95A8-4AA9-ABDA-423A25D49370}" type="slidenum">
              <a:rPr lang="en-US" smtClean="0"/>
              <a:pPr/>
              <a:t>‹#›</a:t>
            </a:fld>
            <a:endParaRPr lang="en-US"/>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5597" y="6214700"/>
            <a:ext cx="1784803" cy="474089"/>
          </a:xfrm>
          <a:prstGeom prst="rect">
            <a:avLst/>
          </a:prstGeom>
        </p:spPr>
      </p:pic>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806685" y="6484366"/>
            <a:ext cx="1094230" cy="166323"/>
          </a:xfrm>
          <a:prstGeom prst="rect">
            <a:avLst/>
          </a:prstGeom>
        </p:spPr>
      </p:pic>
    </p:spTree>
    <p:extLst>
      <p:ext uri="{BB962C8B-B14F-4D97-AF65-F5344CB8AC3E}">
        <p14:creationId xmlns:p14="http://schemas.microsoft.com/office/powerpoint/2010/main" val="554072730"/>
      </p:ext>
    </p:extLst>
  </p:cSld>
  <p:clrMap bg1="lt1" tx1="dk1" bg2="lt2" tx2="dk2" accent1="accent1" accent2="accent2" accent3="accent3" accent4="accent4" accent5="accent5" accent6="accent6" hlink="hlink" folHlink="folHlink"/>
  <p:sldLayoutIdLst>
    <p:sldLayoutId id="2147483674" r:id="rId1"/>
    <p:sldLayoutId id="2147483686"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hf hdr="0" dt="0"/>
  <p:txStyles>
    <p:titleStyle>
      <a:lvl1pPr algn="l" defTabSz="914400" rtl="0" eaLnBrk="1" latinLnBrk="0" hangingPunct="1">
        <a:lnSpc>
          <a:spcPct val="90000"/>
        </a:lnSpc>
        <a:spcBef>
          <a:spcPct val="0"/>
        </a:spcBef>
        <a:buNone/>
        <a:defRPr sz="4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963024" y="6356350"/>
            <a:ext cx="964734" cy="365125"/>
          </a:xfrm>
          <a:prstGeom prst="rect">
            <a:avLst/>
          </a:prstGeom>
        </p:spPr>
        <p:txBody>
          <a:bodyPr vert="horz" lIns="91440" tIns="45720" rIns="91440" bIns="45720" rtlCol="0" anchor="ctr"/>
          <a:lstStyle>
            <a:lvl1pPr algn="l">
              <a:defRPr sz="1200">
                <a:solidFill>
                  <a:schemeClr val="accent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5507B6-D257-46AF-A1B3-C1F0CA43E92E}" type="datetime1">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t>11/10/2021</a:t>
            </a:fld>
            <a:endParaRPr kumimoji="0" lang="en-US" sz="1200" b="0" i="0" u="none" strike="noStrike" kern="1200" cap="none" spc="0" normalizeH="0" baseline="0" noProof="0" dirty="0">
              <a:ln>
                <a:noFill/>
              </a:ln>
              <a:solidFill>
                <a:srgbClr val="84ACB6"/>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61983" y="6356350"/>
            <a:ext cx="7256476" cy="365125"/>
          </a:xfrm>
          <a:prstGeom prst="rect">
            <a:avLst/>
          </a:prstGeom>
        </p:spPr>
        <p:txBody>
          <a:bodyPr vert="horz" lIns="91440" tIns="45720" rIns="91440" bIns="45720" rtlCol="0" anchor="ctr"/>
          <a:lstStyle>
            <a:lvl1pPr algn="ctr">
              <a:defRPr sz="1200">
                <a:solidFill>
                  <a:schemeClr val="accent5"/>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84ACB6"/>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0519794" y="6353845"/>
            <a:ext cx="834006" cy="365125"/>
          </a:xfrm>
          <a:prstGeom prst="rect">
            <a:avLst/>
          </a:prstGeom>
        </p:spPr>
        <p:txBody>
          <a:bodyPr vert="horz" lIns="91440" tIns="45720" rIns="91440" bIns="45720" rtlCol="0" anchor="ctr"/>
          <a:lstStyle>
            <a:lvl1pPr algn="r">
              <a:defRPr sz="1200">
                <a:solidFill>
                  <a:schemeClr val="accent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4ACB6"/>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A25E44B-9241-4D1E-B4C0-932DB34FF86B}"/>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t="57834" b="23716"/>
          <a:stretch/>
        </p:blipFill>
        <p:spPr>
          <a:xfrm>
            <a:off x="1" y="6063917"/>
            <a:ext cx="12191999" cy="794084"/>
          </a:xfrm>
          <a:prstGeom prst="rect">
            <a:avLst/>
          </a:prstGeom>
        </p:spPr>
      </p:pic>
      <p:pic>
        <p:nvPicPr>
          <p:cNvPr id="10" name="Picture 9">
            <a:extLst>
              <a:ext uri="{FF2B5EF4-FFF2-40B4-BE49-F238E27FC236}">
                <a16:creationId xmlns:a16="http://schemas.microsoft.com/office/drawing/2014/main" id="{C505D659-FB07-43D0-9825-3065FDF1E29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78581" y="6112981"/>
            <a:ext cx="1723470" cy="711577"/>
          </a:xfrm>
          <a:prstGeom prst="rect">
            <a:avLst/>
          </a:prstGeom>
        </p:spPr>
      </p:pic>
      <p:sp>
        <p:nvSpPr>
          <p:cNvPr id="7" name="TextBox 6">
            <a:extLst>
              <a:ext uri="{FF2B5EF4-FFF2-40B4-BE49-F238E27FC236}">
                <a16:creationId xmlns:a16="http://schemas.microsoft.com/office/drawing/2014/main" id="{22739F9F-D734-4064-90A8-03EAB9310C82}"/>
              </a:ext>
            </a:extLst>
          </p:cNvPr>
          <p:cNvSpPr txBox="1"/>
          <p:nvPr userDrawn="1"/>
        </p:nvSpPr>
        <p:spPr>
          <a:xfrm>
            <a:off x="10122567" y="6289677"/>
            <a:ext cx="19673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www.ceir.org</a:t>
            </a:r>
          </a:p>
        </p:txBody>
      </p:sp>
    </p:spTree>
    <p:extLst>
      <p:ext uri="{BB962C8B-B14F-4D97-AF65-F5344CB8AC3E}">
        <p14:creationId xmlns:p14="http://schemas.microsoft.com/office/powerpoint/2010/main" val="400398290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4" r:id="rId14"/>
  </p:sldLayoutIdLst>
  <p:hf hdr="0" dt="0"/>
  <p:txStyles>
    <p:titleStyle>
      <a:lvl1pPr algn="l" defTabSz="914400" rtl="0" eaLnBrk="1" latinLnBrk="0" hangingPunct="1">
        <a:lnSpc>
          <a:spcPct val="90000"/>
        </a:lnSpc>
        <a:spcBef>
          <a:spcPct val="0"/>
        </a:spcBef>
        <a:buNone/>
        <a:defRPr sz="4400" kern="1200">
          <a:solidFill>
            <a:srgbClr val="0070C0"/>
          </a:solidFill>
          <a:latin typeface="+mn-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5"/>
        </a:buClr>
        <a:buFont typeface="Arial" panose="020B0604020202020204" pitchFamily="34"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5"/>
        </a:buClr>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slideLayout" Target="../slideLayouts/slideLayout25.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2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22.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chart" Target="../charts/chart11.xml"/></Relationships>
</file>

<file path=ppt/slides/_rels/slide21.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tags" Target="../tags/tag43.xml"/><Relationship Id="rId26" Type="http://schemas.openxmlformats.org/officeDocument/2006/relationships/slideLayout" Target="../slideLayouts/slideLayout25.xml"/><Relationship Id="rId3" Type="http://schemas.openxmlformats.org/officeDocument/2006/relationships/tags" Target="../tags/tag28.xml"/><Relationship Id="rId21" Type="http://schemas.openxmlformats.org/officeDocument/2006/relationships/tags" Target="../tags/tag46.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tags" Target="../tags/tag42.xml"/><Relationship Id="rId25" Type="http://schemas.openxmlformats.org/officeDocument/2006/relationships/tags" Target="../tags/tag50.xml"/><Relationship Id="rId2" Type="http://schemas.openxmlformats.org/officeDocument/2006/relationships/tags" Target="../tags/tag27.xml"/><Relationship Id="rId16" Type="http://schemas.openxmlformats.org/officeDocument/2006/relationships/tags" Target="../tags/tag41.xml"/><Relationship Id="rId20" Type="http://schemas.openxmlformats.org/officeDocument/2006/relationships/tags" Target="../tags/tag45.xml"/><Relationship Id="rId29" Type="http://schemas.openxmlformats.org/officeDocument/2006/relationships/image" Target="../media/image24.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24" Type="http://schemas.openxmlformats.org/officeDocument/2006/relationships/tags" Target="../tags/tag49.xml"/><Relationship Id="rId5" Type="http://schemas.openxmlformats.org/officeDocument/2006/relationships/tags" Target="../tags/tag30.xml"/><Relationship Id="rId15" Type="http://schemas.openxmlformats.org/officeDocument/2006/relationships/tags" Target="../tags/tag40.xml"/><Relationship Id="rId23" Type="http://schemas.openxmlformats.org/officeDocument/2006/relationships/tags" Target="../tags/tag48.xml"/><Relationship Id="rId28" Type="http://schemas.openxmlformats.org/officeDocument/2006/relationships/chart" Target="../charts/chart12.xml"/><Relationship Id="rId10" Type="http://schemas.openxmlformats.org/officeDocument/2006/relationships/tags" Target="../tags/tag35.xml"/><Relationship Id="rId19" Type="http://schemas.openxmlformats.org/officeDocument/2006/relationships/tags" Target="../tags/tag44.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 Id="rId22" Type="http://schemas.openxmlformats.org/officeDocument/2006/relationships/tags" Target="../tags/tag47.xml"/><Relationship Id="rId27" Type="http://schemas.openxmlformats.org/officeDocument/2006/relationships/notesSlide" Target="../notesSlides/notesSlide8.xml"/><Relationship Id="rId30"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tags" Target="../tags/tag63.xml"/><Relationship Id="rId18" Type="http://schemas.openxmlformats.org/officeDocument/2006/relationships/image" Target="../media/image27.pn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tags" Target="../tags/tag62.xml"/><Relationship Id="rId17" Type="http://schemas.openxmlformats.org/officeDocument/2006/relationships/image" Target="../media/image26.png"/><Relationship Id="rId2" Type="http://schemas.openxmlformats.org/officeDocument/2006/relationships/tags" Target="../tags/tag52.xml"/><Relationship Id="rId16" Type="http://schemas.openxmlformats.org/officeDocument/2006/relationships/notesSlide" Target="../notesSlides/notesSlide9.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slideLayout" Target="../slideLayouts/slideLayout25.xml"/><Relationship Id="rId10" Type="http://schemas.openxmlformats.org/officeDocument/2006/relationships/tags" Target="../tags/tag60.xml"/><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slideLayout" Target="../slideLayouts/slideLayout25.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tags" Target="../tags/tag76.xml"/><Relationship Id="rId2" Type="http://schemas.openxmlformats.org/officeDocument/2006/relationships/tags" Target="../tags/tag66.xml"/><Relationship Id="rId16" Type="http://schemas.openxmlformats.org/officeDocument/2006/relationships/chart" Target="../charts/chart19.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5" Type="http://schemas.openxmlformats.org/officeDocument/2006/relationships/tags" Target="../tags/tag69.xml"/><Relationship Id="rId15" Type="http://schemas.openxmlformats.org/officeDocument/2006/relationships/image" Target="../media/image28.png"/><Relationship Id="rId10" Type="http://schemas.openxmlformats.org/officeDocument/2006/relationships/tags" Target="../tags/tag74.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video" Target="https://www.youtube.com/embed/KzveBss-AO8?feature=oembed" TargetMode="Externa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C02D9-69C8-4B42-938A-12F0CF29F7E2}"/>
              </a:ext>
            </a:extLst>
          </p:cNvPr>
          <p:cNvSpPr>
            <a:spLocks noGrp="1"/>
          </p:cNvSpPr>
          <p:nvPr>
            <p:ph type="ctrTitle"/>
          </p:nvPr>
        </p:nvSpPr>
        <p:spPr>
          <a:xfrm>
            <a:off x="350715" y="1971676"/>
            <a:ext cx="4854331" cy="2468562"/>
          </a:xfrm>
        </p:spPr>
        <p:txBody>
          <a:bodyPr/>
          <a:lstStyle/>
          <a:p>
            <a:r>
              <a:rPr lang="en-US" sz="5400" b="1" dirty="0">
                <a:effectLst/>
                <a:latin typeface="Arial" panose="020B0604020202020204" pitchFamily="34" charset="0"/>
                <a:ea typeface="Cambria" panose="02040503050406030204" pitchFamily="18" charset="0"/>
              </a:rPr>
              <a:t>Insights to Inform Future Planning</a:t>
            </a:r>
            <a:endParaRPr lang="en-US" dirty="0"/>
          </a:p>
        </p:txBody>
      </p:sp>
      <p:sp>
        <p:nvSpPr>
          <p:cNvPr id="5" name="Slide Number Placeholder 4">
            <a:extLst>
              <a:ext uri="{FF2B5EF4-FFF2-40B4-BE49-F238E27FC236}">
                <a16:creationId xmlns:a16="http://schemas.microsoft.com/office/drawing/2014/main" id="{27FDE634-2105-4013-A7B3-F1E3D20C90D4}"/>
              </a:ext>
            </a:extLst>
          </p:cNvPr>
          <p:cNvSpPr>
            <a:spLocks noGrp="1"/>
          </p:cNvSpPr>
          <p:nvPr>
            <p:ph type="sldNum" sz="quarter" idx="12"/>
          </p:nvPr>
        </p:nvSpPr>
        <p:spPr/>
        <p:txBody>
          <a:bodyPr/>
          <a:lstStyle/>
          <a:p>
            <a:fld id="{0972D430-95A8-4AA9-ABDA-423A25D49370}" type="slidenum">
              <a:rPr lang="en-US" smtClean="0"/>
              <a:pPr/>
              <a:t>1</a:t>
            </a:fld>
            <a:endParaRPr lang="en-US"/>
          </a:p>
        </p:txBody>
      </p:sp>
      <p:pic>
        <p:nvPicPr>
          <p:cNvPr id="7" name="Picture 6">
            <a:extLst>
              <a:ext uri="{FF2B5EF4-FFF2-40B4-BE49-F238E27FC236}">
                <a16:creationId xmlns:a16="http://schemas.microsoft.com/office/drawing/2014/main" id="{1DA9C850-216C-4DE1-A8B1-7E30F89521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5676" y="1590690"/>
            <a:ext cx="2701381" cy="337672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6F3F08C-F858-42A8-9B6F-5CFD3341F0D1}"/>
              </a:ext>
            </a:extLst>
          </p:cNvPr>
          <p:cNvSpPr txBox="1"/>
          <p:nvPr/>
        </p:nvSpPr>
        <p:spPr>
          <a:xfrm>
            <a:off x="5735676" y="5268490"/>
            <a:ext cx="2414954" cy="1200329"/>
          </a:xfrm>
          <a:prstGeom prst="rect">
            <a:avLst/>
          </a:prstGeom>
          <a:noFill/>
        </p:spPr>
        <p:txBody>
          <a:bodyPr wrap="square" rtlCol="0">
            <a:spAutoFit/>
          </a:bodyPr>
          <a:lstStyle/>
          <a:p>
            <a:pPr algn="ctr"/>
            <a:r>
              <a:rPr lang="en-US" b="1" dirty="0"/>
              <a:t>David DuBois, CMP, CAE, FASAE, CTA</a:t>
            </a:r>
          </a:p>
          <a:p>
            <a:pPr algn="ctr"/>
            <a:r>
              <a:rPr lang="en-US" b="1" dirty="0"/>
              <a:t>President &amp; CEO</a:t>
            </a:r>
          </a:p>
          <a:p>
            <a:pPr algn="ctr"/>
            <a:r>
              <a:rPr lang="en-US" b="1" dirty="0"/>
              <a:t>IAEE</a:t>
            </a:r>
          </a:p>
        </p:txBody>
      </p:sp>
    </p:spTree>
    <p:extLst>
      <p:ext uri="{BB962C8B-B14F-4D97-AF65-F5344CB8AC3E}">
        <p14:creationId xmlns:p14="http://schemas.microsoft.com/office/powerpoint/2010/main" val="15366548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3C048-F93B-49E3-91A1-1CB7C72804A2}"/>
              </a:ext>
            </a:extLst>
          </p:cNvPr>
          <p:cNvSpPr>
            <a:spLocks noGrp="1"/>
          </p:cNvSpPr>
          <p:nvPr>
            <p:ph type="title"/>
          </p:nvPr>
        </p:nvSpPr>
        <p:spPr>
          <a:xfrm>
            <a:off x="457200" y="134663"/>
            <a:ext cx="10965749" cy="1325563"/>
          </a:xfrm>
        </p:spPr>
        <p:txBody>
          <a:bodyPr anchor="b">
            <a:normAutofit fontScale="90000"/>
          </a:bodyPr>
          <a:lstStyle/>
          <a:p>
            <a:br>
              <a:rPr lang="en-US" b="1" dirty="0">
                <a:solidFill>
                  <a:srgbClr val="002060"/>
                </a:solidFill>
              </a:rPr>
            </a:br>
            <a:br>
              <a:rPr lang="en-US" b="1" dirty="0">
                <a:solidFill>
                  <a:srgbClr val="002060"/>
                </a:solidFill>
              </a:rPr>
            </a:br>
            <a:br>
              <a:rPr lang="en-US" b="1" dirty="0">
                <a:solidFill>
                  <a:srgbClr val="002060"/>
                </a:solidFill>
              </a:rPr>
            </a:br>
            <a:r>
              <a:rPr lang="en-US" b="1" dirty="0">
                <a:solidFill>
                  <a:srgbClr val="002060"/>
                </a:solidFill>
              </a:rPr>
              <a:t>Hybrid Fatigue</a:t>
            </a:r>
            <a:br>
              <a:rPr lang="en-US" b="1" dirty="0">
                <a:solidFill>
                  <a:srgbClr val="002060"/>
                </a:solidFill>
              </a:rPr>
            </a:br>
            <a:endParaRPr lang="en-US" b="1" dirty="0"/>
          </a:p>
        </p:txBody>
      </p:sp>
      <p:graphicFrame>
        <p:nvGraphicFramePr>
          <p:cNvPr id="6" name="Content Placeholder 5">
            <a:extLst>
              <a:ext uri="{FF2B5EF4-FFF2-40B4-BE49-F238E27FC236}">
                <a16:creationId xmlns:a16="http://schemas.microsoft.com/office/drawing/2014/main" id="{63C90982-FBD1-4922-8461-8998CBFE670F}"/>
              </a:ext>
            </a:extLst>
          </p:cNvPr>
          <p:cNvGraphicFramePr>
            <a:graphicFrameLocks noGrp="1"/>
          </p:cNvGraphicFramePr>
          <p:nvPr>
            <p:ph idx="1"/>
          </p:nvPr>
        </p:nvGraphicFramePr>
        <p:xfrm>
          <a:off x="335850" y="1909426"/>
          <a:ext cx="11087099" cy="41511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6682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E614777-A688-42A3-8885-D1DDDD9CDC38}"/>
              </a:ext>
            </a:extLst>
          </p:cNvPr>
          <p:cNvSpPr>
            <a:spLocks noGrp="1"/>
          </p:cNvSpPr>
          <p:nvPr>
            <p:ph type="title"/>
          </p:nvPr>
        </p:nvSpPr>
        <p:spPr/>
        <p:txBody>
          <a:bodyPr/>
          <a:lstStyle/>
          <a:p>
            <a:r>
              <a:rPr lang="en-US" dirty="0"/>
              <a:t>Real GDP vs. CEIR Total Index, 2020 Q1- 2021 Q2, % Change from 2019</a:t>
            </a:r>
          </a:p>
        </p:txBody>
      </p:sp>
      <p:sp>
        <p:nvSpPr>
          <p:cNvPr id="2" name="Footer Placeholder 1">
            <a:extLst>
              <a:ext uri="{FF2B5EF4-FFF2-40B4-BE49-F238E27FC236}">
                <a16:creationId xmlns:a16="http://schemas.microsoft.com/office/drawing/2014/main" id="{E4A3EB51-33AA-485F-8AE3-29E1B5AF6B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8E1BD1AD-86BA-423C-AA30-9CBA2BFC95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graphicFrame>
        <p:nvGraphicFramePr>
          <p:cNvPr id="4" name="Chart 3">
            <a:extLst>
              <a:ext uri="{FF2B5EF4-FFF2-40B4-BE49-F238E27FC236}">
                <a16:creationId xmlns:a16="http://schemas.microsoft.com/office/drawing/2014/main" id="{00000000-0008-0000-0000-000008000000}"/>
              </a:ext>
            </a:extLst>
          </p:cNvPr>
          <p:cNvGraphicFramePr>
            <a:graphicFrameLocks/>
          </p:cNvGraphicFramePr>
          <p:nvPr>
            <p:extLst>
              <p:ext uri="{D42A27DB-BD31-4B8C-83A1-F6EECF244321}">
                <p14:modId xmlns:p14="http://schemas.microsoft.com/office/powerpoint/2010/main" val="1026889793"/>
              </p:ext>
            </p:extLst>
          </p:nvPr>
        </p:nvGraphicFramePr>
        <p:xfrm>
          <a:off x="2079033" y="1564256"/>
          <a:ext cx="7256475" cy="47895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48774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0D92-4B5C-4886-9418-C87C834DBC2E}"/>
              </a:ext>
            </a:extLst>
          </p:cNvPr>
          <p:cNvSpPr>
            <a:spLocks noGrp="1"/>
          </p:cNvSpPr>
          <p:nvPr>
            <p:ph type="title"/>
          </p:nvPr>
        </p:nvSpPr>
        <p:spPr/>
        <p:txBody>
          <a:bodyPr>
            <a:normAutofit fontScale="90000"/>
          </a:bodyPr>
          <a:lstStyle/>
          <a:p>
            <a:r>
              <a:rPr lang="en-US" dirty="0"/>
              <a:t>2021 Q2 CEIR Metrics for the Overall Exhibition Industry Excluding Cancellations, % Change from 2019 Q2</a:t>
            </a:r>
          </a:p>
        </p:txBody>
      </p:sp>
      <p:sp>
        <p:nvSpPr>
          <p:cNvPr id="3" name="Footer Placeholder 2">
            <a:extLst>
              <a:ext uri="{FF2B5EF4-FFF2-40B4-BE49-F238E27FC236}">
                <a16:creationId xmlns:a16="http://schemas.microsoft.com/office/drawing/2014/main" id="{AA8D767E-7227-43B4-94E5-5CBE721D90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0988939-E5D6-4711-BD91-193F662BA9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Calibri" panose="020F0502020204030204"/>
                <a:ea typeface="+mj-ea"/>
                <a:cs typeface="Arial" panose="020B0604020202020204" pitchFamily="34" charset="0"/>
              </a:rPr>
              <a:t>www.ceir.org</a:t>
            </a:r>
            <a:endParaRPr kumimoji="0" lang="en-US" sz="1200" b="0" i="0" u="none" strike="noStrike" kern="1200" cap="none" spc="0" normalizeH="0" baseline="0" noProof="0" dirty="0">
              <a:ln>
                <a:noFill/>
              </a:ln>
              <a:solidFill>
                <a:srgbClr val="0070C0"/>
              </a:solidFill>
              <a:effectLst/>
              <a:uLnTx/>
              <a:uFillTx/>
              <a:latin typeface="Calibri" panose="020F0502020204030204"/>
              <a:ea typeface="+mj-ea"/>
              <a:cs typeface="Arial" panose="020B0604020202020204" pitchFamily="34" charset="0"/>
            </a:endParaRPr>
          </a:p>
        </p:txBody>
      </p:sp>
      <p:graphicFrame>
        <p:nvGraphicFramePr>
          <p:cNvPr id="5" name="Chart 4">
            <a:extLst>
              <a:ext uri="{FF2B5EF4-FFF2-40B4-BE49-F238E27FC236}">
                <a16:creationId xmlns:a16="http://schemas.microsoft.com/office/drawing/2014/main" id="{00000000-0008-0000-0000-00000A000000}"/>
              </a:ext>
            </a:extLst>
          </p:cNvPr>
          <p:cNvGraphicFramePr>
            <a:graphicFrameLocks noChangeAspect="1"/>
          </p:cNvGraphicFramePr>
          <p:nvPr>
            <p:extLst>
              <p:ext uri="{D42A27DB-BD31-4B8C-83A1-F6EECF244321}">
                <p14:modId xmlns:p14="http://schemas.microsoft.com/office/powerpoint/2010/main" val="1181528588"/>
              </p:ext>
            </p:extLst>
          </p:nvPr>
        </p:nvGraphicFramePr>
        <p:xfrm>
          <a:off x="1430216" y="1916655"/>
          <a:ext cx="9089578" cy="42866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7697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51A7AB-7A08-4E84-AD3C-532998D293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779665"/>
            <a:ext cx="3292524" cy="3292524"/>
          </a:xfrm>
          <a:prstGeom prst="rect">
            <a:avLst/>
          </a:prstGeom>
        </p:spPr>
      </p:pic>
      <p:cxnSp>
        <p:nvCxnSpPr>
          <p:cNvPr id="12" name="Straight Connector 11">
            <a:extLst>
              <a:ext uri="{FF2B5EF4-FFF2-40B4-BE49-F238E27FC236}">
                <a16:creationId xmlns:a16="http://schemas.microsoft.com/office/drawing/2014/main" id="{1C6AAE25-BD23-41B5-AAE4-1DA5898C2A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2978BC"/>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sky, sign, outdoor&#10;&#10;Description automatically generated">
            <a:extLst>
              <a:ext uri="{FF2B5EF4-FFF2-40B4-BE49-F238E27FC236}">
                <a16:creationId xmlns:a16="http://schemas.microsoft.com/office/drawing/2014/main" id="{D9E1D2CA-B677-46AF-91AA-BF62571BBC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6676" y="1361823"/>
            <a:ext cx="6184580" cy="4128207"/>
          </a:xfrm>
          <a:prstGeom prst="rect">
            <a:avLst/>
          </a:prstGeom>
        </p:spPr>
      </p:pic>
      <p:sp>
        <p:nvSpPr>
          <p:cNvPr id="2" name="Footer Placeholder 1">
            <a:extLst>
              <a:ext uri="{FF2B5EF4-FFF2-40B4-BE49-F238E27FC236}">
                <a16:creationId xmlns:a16="http://schemas.microsoft.com/office/drawing/2014/main" id="{9DBE4571-D8AF-4BD4-9D13-E9A291F6567C}"/>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AA3F56A4-736E-4126-B47A-6D290C1C318F}"/>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774FB928-69B4-43A0-9168-0146BB529071}" type="slidenum">
              <a:rPr kumimoji="0" lang="en-US" b="0" i="0" u="none" strike="noStrike" kern="1200" cap="none" spc="0" normalizeH="0" baseline="0" noProof="0" smtClean="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13</a:t>
            </a:fld>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730769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637521"/>
            <a:ext cx="10515600" cy="2549117"/>
          </a:xfrm>
        </p:spPr>
        <p:txBody>
          <a:bodyPr>
            <a:normAutofit fontScale="90000"/>
          </a:bodyPr>
          <a:lstStyle/>
          <a:p>
            <a:r>
              <a:rPr lang="en-US" dirty="0"/>
              <a:t>CEIR OMNICHANNEL MARKETING STUDY DURING COVID-19</a:t>
            </a:r>
          </a:p>
        </p:txBody>
      </p:sp>
      <p:sp>
        <p:nvSpPr>
          <p:cNvPr id="5" name="Text Placeholder 4"/>
          <p:cNvSpPr>
            <a:spLocks noGrp="1"/>
          </p:cNvSpPr>
          <p:nvPr>
            <p:ph type="body" idx="1"/>
          </p:nvPr>
        </p:nvSpPr>
        <p:spPr/>
        <p:txBody>
          <a:bodyPr/>
          <a:lstStyle/>
          <a:p>
            <a:r>
              <a:rPr lang="en-US" dirty="0">
                <a:solidFill>
                  <a:schemeClr val="tx2">
                    <a:lumMod val="75000"/>
                    <a:lumOff val="25000"/>
                  </a:schemeClr>
                </a:solidFill>
              </a:rPr>
              <a:t>Channels Used, Exhibitor Perceptions of Effectiveness</a:t>
            </a:r>
          </a:p>
        </p:txBody>
      </p:sp>
    </p:spTree>
    <p:extLst>
      <p:ext uri="{BB962C8B-B14F-4D97-AF65-F5344CB8AC3E}">
        <p14:creationId xmlns:p14="http://schemas.microsoft.com/office/powerpoint/2010/main" val="971252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DB6A15-AD5C-4118-8187-629672CBA6F2}"/>
              </a:ext>
            </a:extLst>
          </p:cNvPr>
          <p:cNvSpPr>
            <a:spLocks noGrp="1"/>
          </p:cNvSpPr>
          <p:nvPr>
            <p:ph type="title"/>
          </p:nvPr>
        </p:nvSpPr>
        <p:spPr/>
        <p:txBody>
          <a:bodyPr/>
          <a:lstStyle/>
          <a:p>
            <a:r>
              <a:rPr lang="en-US" dirty="0"/>
              <a:t>CEIR </a:t>
            </a:r>
            <a:r>
              <a:rPr lang="en-US" dirty="0" err="1"/>
              <a:t>OmniChannel</a:t>
            </a:r>
            <a:r>
              <a:rPr lang="en-US" dirty="0"/>
              <a:t> Marketing Study</a:t>
            </a:r>
          </a:p>
        </p:txBody>
      </p:sp>
      <p:sp>
        <p:nvSpPr>
          <p:cNvPr id="5" name="Content Placeholder 4">
            <a:extLst>
              <a:ext uri="{FF2B5EF4-FFF2-40B4-BE49-F238E27FC236}">
                <a16:creationId xmlns:a16="http://schemas.microsoft.com/office/drawing/2014/main" id="{CBB36A67-7B11-4F8B-9F7C-4AE1A96E2A81}"/>
              </a:ext>
            </a:extLst>
          </p:cNvPr>
          <p:cNvSpPr>
            <a:spLocks noGrp="1"/>
          </p:cNvSpPr>
          <p:nvPr>
            <p:ph idx="4294967295"/>
          </p:nvPr>
        </p:nvSpPr>
        <p:spPr>
          <a:xfrm>
            <a:off x="1371600" y="1919410"/>
            <a:ext cx="10515600" cy="4351338"/>
          </a:xfrm>
        </p:spPr>
        <p:txBody>
          <a:bodyPr>
            <a:normAutofit fontScale="92500" lnSpcReduction="20000"/>
          </a:bodyPr>
          <a:lstStyle/>
          <a:p>
            <a:r>
              <a:rPr lang="en-US" dirty="0"/>
              <a:t>Image of B2B exhibitions in an evolving marketplace</a:t>
            </a:r>
          </a:p>
          <a:p>
            <a:r>
              <a:rPr lang="en-US" dirty="0"/>
              <a:t>Channels used during pandemic</a:t>
            </a:r>
          </a:p>
          <a:p>
            <a:r>
              <a:rPr lang="en-US" dirty="0"/>
              <a:t>Plans to return to B2B exhibitions</a:t>
            </a:r>
          </a:p>
          <a:p>
            <a:r>
              <a:rPr lang="en-US" dirty="0"/>
              <a:t>Use of other channels in the event lifecycle</a:t>
            </a:r>
          </a:p>
          <a:p>
            <a:r>
              <a:rPr lang="en-US" dirty="0"/>
              <a:t>Sample from 20 U.S.-based 2019 B2B exhibitions with NSF of at least 45,000 of NSF or larger, as well as sample from </a:t>
            </a:r>
            <a:r>
              <a:rPr lang="en-US" dirty="0" err="1"/>
              <a:t>Exhibitracs</a:t>
            </a:r>
            <a:r>
              <a:rPr lang="en-US" dirty="0"/>
              <a:t> for exhibitor sample</a:t>
            </a:r>
          </a:p>
          <a:p>
            <a:r>
              <a:rPr lang="en-US" dirty="0"/>
              <a:t>Fielded in July to early August 2021</a:t>
            </a:r>
          </a:p>
          <a:p>
            <a:r>
              <a:rPr lang="en-US" dirty="0"/>
              <a:t>Valid completes:</a:t>
            </a:r>
          </a:p>
          <a:p>
            <a:pPr lvl="1"/>
            <a:r>
              <a:rPr lang="en-US" dirty="0"/>
              <a:t>Attendees =1,799</a:t>
            </a:r>
          </a:p>
          <a:p>
            <a:pPr lvl="1"/>
            <a:r>
              <a:rPr lang="en-US" dirty="0"/>
              <a:t>Exhibitors = 316</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52274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D9C3-3171-4B87-BA3C-0B66290F301C}"/>
              </a:ext>
            </a:extLst>
          </p:cNvPr>
          <p:cNvSpPr>
            <a:spLocks noGrp="1"/>
          </p:cNvSpPr>
          <p:nvPr>
            <p:ph type="title"/>
          </p:nvPr>
        </p:nvSpPr>
        <p:spPr/>
        <p:txBody>
          <a:bodyPr>
            <a:noAutofit/>
          </a:bodyPr>
          <a:lstStyle/>
          <a:p>
            <a:r>
              <a:rPr lang="en-US" sz="2800" dirty="0"/>
              <a:t>Channels Used During COVID-19</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264158272"/>
              </p:ext>
            </p:extLst>
          </p:nvPr>
        </p:nvGraphicFramePr>
        <p:xfrm>
          <a:off x="6464300" y="1503363"/>
          <a:ext cx="5727700" cy="47053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3"/>
          <p:cNvGraphicFramePr>
            <a:graphicFrameLocks/>
          </p:cNvGraphicFramePr>
          <p:nvPr/>
        </p:nvGraphicFramePr>
        <p:xfrm>
          <a:off x="386366" y="1484335"/>
          <a:ext cx="6586330" cy="470517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4122820" y="1209472"/>
            <a:ext cx="1396344" cy="369332"/>
          </a:xfrm>
          <a:prstGeom prst="rect">
            <a:avLst/>
          </a:prstGeom>
        </p:spPr>
        <p:txBody>
          <a:bodyPr wrap="none">
            <a:spAutoFit/>
          </a:bodyPr>
          <a:lstStyle/>
          <a:p>
            <a:r>
              <a:rPr lang="en-GB" dirty="0">
                <a:solidFill>
                  <a:schemeClr val="tx1">
                    <a:lumMod val="65000"/>
                    <a:lumOff val="35000"/>
                  </a:schemeClr>
                </a:solidFill>
              </a:rPr>
              <a:t>ATTENDEES</a:t>
            </a:r>
          </a:p>
        </p:txBody>
      </p:sp>
      <p:sp>
        <p:nvSpPr>
          <p:cNvPr id="9" name="Rectangle 8"/>
          <p:cNvSpPr/>
          <p:nvPr/>
        </p:nvSpPr>
        <p:spPr>
          <a:xfrm>
            <a:off x="7675308" y="1221209"/>
            <a:ext cx="1477777" cy="369332"/>
          </a:xfrm>
          <a:prstGeom prst="rect">
            <a:avLst/>
          </a:prstGeom>
        </p:spPr>
        <p:txBody>
          <a:bodyPr wrap="none">
            <a:spAutoFit/>
          </a:bodyPr>
          <a:lstStyle/>
          <a:p>
            <a:r>
              <a:rPr lang="en-GB" dirty="0">
                <a:solidFill>
                  <a:schemeClr val="accent2">
                    <a:lumMod val="75000"/>
                  </a:schemeClr>
                </a:solidFill>
              </a:rPr>
              <a:t>EXHIBITORS</a:t>
            </a:r>
          </a:p>
        </p:txBody>
      </p:sp>
    </p:spTree>
    <p:extLst>
      <p:ext uri="{BB962C8B-B14F-4D97-AF65-F5344CB8AC3E}">
        <p14:creationId xmlns:p14="http://schemas.microsoft.com/office/powerpoint/2010/main" val="3088027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F257-CD47-4F11-B1D9-322ADCCF727F}"/>
              </a:ext>
            </a:extLst>
          </p:cNvPr>
          <p:cNvSpPr>
            <a:spLocks noGrp="1"/>
          </p:cNvSpPr>
          <p:nvPr>
            <p:ph type="title"/>
          </p:nvPr>
        </p:nvSpPr>
        <p:spPr/>
        <p:txBody>
          <a:bodyPr>
            <a:noAutofit/>
          </a:bodyPr>
          <a:lstStyle/>
          <a:p>
            <a:r>
              <a:rPr lang="en-US" sz="2800" dirty="0"/>
              <a:t>Perceived effectiveness of channels is adequate, not a wow for supporting most urgent marketing objectives.</a:t>
            </a:r>
          </a:p>
        </p:txBody>
      </p:sp>
      <p:graphicFrame>
        <p:nvGraphicFramePr>
          <p:cNvPr id="11" name="Content Placeholder 10">
            <a:extLst>
              <a:ext uri="{FF2B5EF4-FFF2-40B4-BE49-F238E27FC236}">
                <a16:creationId xmlns:a16="http://schemas.microsoft.com/office/drawing/2014/main" id="{56C15BFA-E9B1-4578-B710-18623C5CB3F4}"/>
              </a:ext>
            </a:extLst>
          </p:cNvPr>
          <p:cNvGraphicFramePr>
            <a:graphicFrameLocks noGrp="1"/>
          </p:cNvGraphicFramePr>
          <p:nvPr>
            <p:ph idx="4294967295"/>
            <p:extLst>
              <p:ext uri="{D42A27DB-BD31-4B8C-83A1-F6EECF244321}">
                <p14:modId xmlns:p14="http://schemas.microsoft.com/office/powerpoint/2010/main" val="1984342261"/>
              </p:ext>
            </p:extLst>
          </p:nvPr>
        </p:nvGraphicFramePr>
        <p:xfrm>
          <a:off x="0" y="2414588"/>
          <a:ext cx="6735763" cy="41751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ontent Placeholder 10">
            <a:extLst>
              <a:ext uri="{FF2B5EF4-FFF2-40B4-BE49-F238E27FC236}">
                <a16:creationId xmlns:a16="http://schemas.microsoft.com/office/drawing/2014/main" id="{56C15BFA-E9B1-4578-B710-18623C5CB3F4}"/>
              </a:ext>
            </a:extLst>
          </p:cNvPr>
          <p:cNvGraphicFramePr>
            <a:graphicFrameLocks/>
          </p:cNvGraphicFramePr>
          <p:nvPr/>
        </p:nvGraphicFramePr>
        <p:xfrm>
          <a:off x="5620246" y="2252871"/>
          <a:ext cx="7339418" cy="435305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1056068" y="1812977"/>
            <a:ext cx="4662152" cy="6020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accent1">
                    <a:lumMod val="75000"/>
                  </a:schemeClr>
                </a:solidFill>
              </a:rPr>
              <a:t>MOST POPULAR CURRENT </a:t>
            </a:r>
          </a:p>
          <a:p>
            <a:pPr algn="ctr"/>
            <a:r>
              <a:rPr lang="en-US" sz="1400" b="1" dirty="0">
                <a:solidFill>
                  <a:schemeClr val="accent1">
                    <a:lumMod val="75000"/>
                  </a:schemeClr>
                </a:solidFill>
              </a:rPr>
              <a:t>MARKETING OBJECTIVES</a:t>
            </a:r>
          </a:p>
        </p:txBody>
      </p:sp>
      <p:sp>
        <p:nvSpPr>
          <p:cNvPr id="6" name="TextBox 1"/>
          <p:cNvSpPr txBox="1"/>
          <p:nvPr/>
        </p:nvSpPr>
        <p:spPr>
          <a:xfrm>
            <a:off x="7924799" y="1779171"/>
            <a:ext cx="2685245" cy="4737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accent2">
                    <a:lumMod val="75000"/>
                  </a:schemeClr>
                </a:solidFill>
              </a:rPr>
              <a:t>EFFECTIVENESS IN HELPING ACHIEVE THEM</a:t>
            </a:r>
          </a:p>
        </p:txBody>
      </p:sp>
    </p:spTree>
    <p:extLst>
      <p:ext uri="{BB962C8B-B14F-4D97-AF65-F5344CB8AC3E}">
        <p14:creationId xmlns:p14="http://schemas.microsoft.com/office/powerpoint/2010/main" val="1556311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F257-CD47-4F11-B1D9-322ADCCF727F}"/>
              </a:ext>
            </a:extLst>
          </p:cNvPr>
          <p:cNvSpPr>
            <a:spLocks noGrp="1"/>
          </p:cNvSpPr>
          <p:nvPr>
            <p:ph type="title"/>
          </p:nvPr>
        </p:nvSpPr>
        <p:spPr/>
        <p:txBody>
          <a:bodyPr>
            <a:noAutofit/>
          </a:bodyPr>
          <a:lstStyle/>
          <a:p>
            <a:r>
              <a:rPr lang="en-US" sz="2800" dirty="0"/>
              <a:t>Same for supporting most urgent sales objectives, does the job but not a wow.</a:t>
            </a:r>
          </a:p>
        </p:txBody>
      </p:sp>
      <p:graphicFrame>
        <p:nvGraphicFramePr>
          <p:cNvPr id="11" name="Content Placeholder 10">
            <a:extLst>
              <a:ext uri="{FF2B5EF4-FFF2-40B4-BE49-F238E27FC236}">
                <a16:creationId xmlns:a16="http://schemas.microsoft.com/office/drawing/2014/main" id="{56C15BFA-E9B1-4578-B710-18623C5CB3F4}"/>
              </a:ext>
            </a:extLst>
          </p:cNvPr>
          <p:cNvGraphicFramePr>
            <a:graphicFrameLocks noGrp="1"/>
          </p:cNvGraphicFramePr>
          <p:nvPr>
            <p:ph idx="4294967295"/>
            <p:extLst>
              <p:ext uri="{D42A27DB-BD31-4B8C-83A1-F6EECF244321}">
                <p14:modId xmlns:p14="http://schemas.microsoft.com/office/powerpoint/2010/main" val="3513211751"/>
              </p:ext>
            </p:extLst>
          </p:nvPr>
        </p:nvGraphicFramePr>
        <p:xfrm>
          <a:off x="0" y="2414588"/>
          <a:ext cx="6735763" cy="41751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ontent Placeholder 10">
            <a:extLst>
              <a:ext uri="{FF2B5EF4-FFF2-40B4-BE49-F238E27FC236}">
                <a16:creationId xmlns:a16="http://schemas.microsoft.com/office/drawing/2014/main" id="{56C15BFA-E9B1-4578-B710-18623C5CB3F4}"/>
              </a:ext>
            </a:extLst>
          </p:cNvPr>
          <p:cNvGraphicFramePr>
            <a:graphicFrameLocks/>
          </p:cNvGraphicFramePr>
          <p:nvPr/>
        </p:nvGraphicFramePr>
        <p:xfrm>
          <a:off x="5738879" y="2183907"/>
          <a:ext cx="7339418" cy="447528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958094" y="1812977"/>
            <a:ext cx="4662152" cy="6020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accent1">
                    <a:lumMod val="75000"/>
                  </a:schemeClr>
                </a:solidFill>
              </a:rPr>
              <a:t>MOST POPULAR CURRENT </a:t>
            </a:r>
          </a:p>
          <a:p>
            <a:pPr algn="ctr"/>
            <a:r>
              <a:rPr lang="en-US" sz="1400" b="1" dirty="0">
                <a:solidFill>
                  <a:schemeClr val="accent1">
                    <a:lumMod val="75000"/>
                  </a:schemeClr>
                </a:solidFill>
              </a:rPr>
              <a:t>SALES OBJECTIVES</a:t>
            </a:r>
          </a:p>
        </p:txBody>
      </p:sp>
      <p:sp>
        <p:nvSpPr>
          <p:cNvPr id="6" name="TextBox 1"/>
          <p:cNvSpPr txBox="1"/>
          <p:nvPr/>
        </p:nvSpPr>
        <p:spPr>
          <a:xfrm>
            <a:off x="7826825" y="1779171"/>
            <a:ext cx="2685245" cy="4737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accent2">
                    <a:lumMod val="75000"/>
                  </a:schemeClr>
                </a:solidFill>
              </a:rPr>
              <a:t>EFFECTIVENESS IN HELPING ACHIEVE THEM</a:t>
            </a:r>
          </a:p>
        </p:txBody>
      </p:sp>
    </p:spTree>
    <p:extLst>
      <p:ext uri="{BB962C8B-B14F-4D97-AF65-F5344CB8AC3E}">
        <p14:creationId xmlns:p14="http://schemas.microsoft.com/office/powerpoint/2010/main" val="991800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CEIR OMNICHANNEL MARKETING STUDY</a:t>
            </a:r>
            <a:br>
              <a:rPr lang="en-US" dirty="0"/>
            </a:br>
            <a:r>
              <a:rPr lang="en-US" dirty="0"/>
              <a:t>POST COVID OUTLOOK</a:t>
            </a:r>
          </a:p>
        </p:txBody>
      </p:sp>
      <p:sp>
        <p:nvSpPr>
          <p:cNvPr id="5" name="Text Placeholder 4"/>
          <p:cNvSpPr>
            <a:spLocks noGrp="1"/>
          </p:cNvSpPr>
          <p:nvPr>
            <p:ph type="body" idx="1"/>
          </p:nvPr>
        </p:nvSpPr>
        <p:spPr/>
        <p:txBody>
          <a:bodyPr/>
          <a:lstStyle/>
          <a:p>
            <a:r>
              <a:rPr lang="en-US" dirty="0">
                <a:solidFill>
                  <a:schemeClr val="tx2">
                    <a:lumMod val="75000"/>
                    <a:lumOff val="25000"/>
                  </a:schemeClr>
                </a:solidFill>
              </a:rPr>
              <a:t>Will they come back, when, and for what? Uncovering opportunities.</a:t>
            </a:r>
          </a:p>
        </p:txBody>
      </p:sp>
    </p:spTree>
    <p:extLst>
      <p:ext uri="{BB962C8B-B14F-4D97-AF65-F5344CB8AC3E}">
        <p14:creationId xmlns:p14="http://schemas.microsoft.com/office/powerpoint/2010/main" val="774871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F13BE-467B-483E-AE47-F08A81D6BBCA}"/>
              </a:ext>
            </a:extLst>
          </p:cNvPr>
          <p:cNvSpPr>
            <a:spLocks noGrp="1"/>
          </p:cNvSpPr>
          <p:nvPr>
            <p:ph type="title" idx="4294967295"/>
          </p:nvPr>
        </p:nvSpPr>
        <p:spPr>
          <a:xfrm>
            <a:off x="838200" y="557188"/>
            <a:ext cx="10515600" cy="1133499"/>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Topics for Today</a:t>
            </a:r>
          </a:p>
        </p:txBody>
      </p:sp>
      <p:sp>
        <p:nvSpPr>
          <p:cNvPr id="7" name="Footer Placeholder 6">
            <a:extLst>
              <a:ext uri="{FF2B5EF4-FFF2-40B4-BE49-F238E27FC236}">
                <a16:creationId xmlns:a16="http://schemas.microsoft.com/office/drawing/2014/main" id="{E93841EE-9D9F-49FF-8ABD-9E445A67316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
        <p:nvSpPr>
          <p:cNvPr id="8" name="Slide Number Placeholder 7">
            <a:extLst>
              <a:ext uri="{FF2B5EF4-FFF2-40B4-BE49-F238E27FC236}">
                <a16:creationId xmlns:a16="http://schemas.microsoft.com/office/drawing/2014/main" id="{1F605D50-9434-4413-B292-BD24251C8EF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972D430-95A8-4AA9-ABDA-423A25D49370}" type="slidenum">
              <a:rPr lang="en-US" smtClean="0">
                <a:solidFill>
                  <a:schemeClr val="tx1">
                    <a:tint val="75000"/>
                  </a:schemeClr>
                </a:solidFill>
              </a:rPr>
              <a:pPr>
                <a:spcAft>
                  <a:spcPts val="600"/>
                </a:spcAft>
              </a:pPr>
              <a:t>2</a:t>
            </a:fld>
            <a:endParaRPr lang="en-US">
              <a:solidFill>
                <a:schemeClr val="tx1">
                  <a:tint val="75000"/>
                </a:schemeClr>
              </a:solidFill>
            </a:endParaRPr>
          </a:p>
        </p:txBody>
      </p:sp>
      <p:graphicFrame>
        <p:nvGraphicFramePr>
          <p:cNvPr id="5" name="Content Placeholder 2">
            <a:extLst>
              <a:ext uri="{FF2B5EF4-FFF2-40B4-BE49-F238E27FC236}">
                <a16:creationId xmlns:a16="http://schemas.microsoft.com/office/drawing/2014/main" id="{F7C91EAA-5C68-40BF-9375-BEF17B3CB7EA}"/>
              </a:ext>
            </a:extLst>
          </p:cNvPr>
          <p:cNvGraphicFramePr>
            <a:graphicFrameLocks noGrp="1"/>
          </p:cNvGraphicFramePr>
          <p:nvPr>
            <p:ph idx="4294967295"/>
            <p:extLst>
              <p:ext uri="{D42A27DB-BD31-4B8C-83A1-F6EECF244321}">
                <p14:modId xmlns:p14="http://schemas.microsoft.com/office/powerpoint/2010/main" val="1258047197"/>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5314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1A5A08-48F0-42D1-817B-FB35F85DD142}"/>
              </a:ext>
            </a:extLst>
          </p:cNvPr>
          <p:cNvSpPr>
            <a:spLocks noGrp="1"/>
          </p:cNvSpPr>
          <p:nvPr>
            <p:ph type="title"/>
          </p:nvPr>
        </p:nvSpPr>
        <p:spPr/>
        <p:txBody>
          <a:bodyPr/>
          <a:lstStyle/>
          <a:p>
            <a:r>
              <a:rPr lang="en-US" dirty="0"/>
              <a:t>Yes exhibitors will!</a:t>
            </a:r>
          </a:p>
        </p:txBody>
      </p:sp>
      <p:graphicFrame>
        <p:nvGraphicFramePr>
          <p:cNvPr id="10" name="Content Placeholder 9">
            <a:extLst>
              <a:ext uri="{FF2B5EF4-FFF2-40B4-BE49-F238E27FC236}">
                <a16:creationId xmlns:a16="http://schemas.microsoft.com/office/drawing/2014/main" id="{820BE408-78D7-4FB4-AB32-1011D0D4B297}"/>
              </a:ext>
            </a:extLst>
          </p:cNvPr>
          <p:cNvGraphicFramePr>
            <a:graphicFrameLocks noGrp="1"/>
          </p:cNvGraphicFramePr>
          <p:nvPr>
            <p:ph idx="4294967295"/>
            <p:extLst>
              <p:ext uri="{D42A27DB-BD31-4B8C-83A1-F6EECF244321}">
                <p14:modId xmlns:p14="http://schemas.microsoft.com/office/powerpoint/2010/main" val="2536434170"/>
              </p:ext>
            </p:extLst>
          </p:nvPr>
        </p:nvGraphicFramePr>
        <p:xfrm>
          <a:off x="7916863" y="1506538"/>
          <a:ext cx="4275137" cy="3133725"/>
        </p:xfrm>
        <a:graphic>
          <a:graphicData uri="http://schemas.openxmlformats.org/drawingml/2006/chart">
            <c:chart xmlns:c="http://schemas.openxmlformats.org/drawingml/2006/chart" xmlns:r="http://schemas.openxmlformats.org/officeDocument/2006/relationships" r:id="rId27"/>
          </a:graphicData>
        </a:graphic>
      </p:graphicFrame>
      <p:grpSp>
        <p:nvGrpSpPr>
          <p:cNvPr id="64" name="Group 22">
            <a:extLst>
              <a:ext uri="{FF2B5EF4-FFF2-40B4-BE49-F238E27FC236}">
                <a16:creationId xmlns:a16="http://schemas.microsoft.com/office/drawing/2014/main" id="{A4D169B8-884C-4831-B8E0-5501EF5D7716}"/>
              </a:ext>
            </a:extLst>
          </p:cNvPr>
          <p:cNvGrpSpPr/>
          <p:nvPr/>
        </p:nvGrpSpPr>
        <p:grpSpPr>
          <a:xfrm>
            <a:off x="283614" y="1741488"/>
            <a:ext cx="6207059" cy="2607030"/>
            <a:chOff x="-757849" y="-344282"/>
            <a:chExt cx="6207059" cy="2364852"/>
          </a:xfrm>
        </p:grpSpPr>
        <p:sp>
          <p:nvSpPr>
            <p:cNvPr id="45" name="Vizual_1220" hidden="1">
              <a:extLst>
                <a:ext uri="{FF2B5EF4-FFF2-40B4-BE49-F238E27FC236}">
                  <a16:creationId xmlns:a16="http://schemas.microsoft.com/office/drawing/2014/main" id="{491EF683-FB25-4E86-AD30-27C6EAF94F37}"/>
                </a:ext>
              </a:extLst>
            </p:cNvPr>
            <p:cNvSpPr/>
            <p:nvPr>
              <p:custDataLst>
                <p:tags r:id="rId8"/>
              </p:custDataLst>
            </p:nvPr>
          </p:nvSpPr>
          <p:spPr>
            <a:xfrm>
              <a:off x="0" y="0"/>
              <a:ext cx="0" cy="0"/>
            </a:xfrm>
            <a:prstGeom prst="smileyFac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7">
              <a:extLst>
                <a:ext uri="{FF2B5EF4-FFF2-40B4-BE49-F238E27FC236}">
                  <a16:creationId xmlns:a16="http://schemas.microsoft.com/office/drawing/2014/main" id="{EF5861F5-180E-4299-A726-577916C1CEBC}"/>
                </a:ext>
              </a:extLst>
            </p:cNvPr>
            <p:cNvPicPr>
              <a:picLocks/>
            </p:cNvPicPr>
            <p:nvPr>
              <p:custDataLst>
                <p:tags r:id="rId9"/>
              </p:custDataLst>
            </p:nvPr>
          </p:nvPicPr>
          <p:blipFill>
            <a:blip r:embed="rId28" cstate="print">
              <a:extLst>
                <a:ext uri="{28A0092B-C50C-407E-A947-70E740481C1C}">
                  <a14:useLocalDpi xmlns:a14="http://schemas.microsoft.com/office/drawing/2010/main" val="0"/>
                </a:ext>
              </a:extLst>
            </a:blip>
            <a:stretch>
              <a:fillRect/>
            </a:stretch>
          </p:blipFill>
          <p:spPr>
            <a:xfrm>
              <a:off x="0" y="0"/>
              <a:ext cx="5449210" cy="1911350"/>
            </a:xfrm>
            <a:prstGeom prst="rect">
              <a:avLst/>
            </a:prstGeom>
          </p:spPr>
        </p:pic>
        <p:sp>
          <p:nvSpPr>
            <p:cNvPr id="48" name="Flowchart: Terminator 10">
              <a:extLst>
                <a:ext uri="{FF2B5EF4-FFF2-40B4-BE49-F238E27FC236}">
                  <a16:creationId xmlns:a16="http://schemas.microsoft.com/office/drawing/2014/main" id="{F28661E8-4524-43D3-8BDE-6B6B8E252597}"/>
                </a:ext>
              </a:extLst>
            </p:cNvPr>
            <p:cNvSpPr/>
            <p:nvPr>
              <p:custDataLst>
                <p:tags r:id="rId10"/>
              </p:custDataLst>
            </p:nvPr>
          </p:nvSpPr>
          <p:spPr>
            <a:xfrm>
              <a:off x="1034525" y="-109220"/>
              <a:ext cx="764540" cy="382270"/>
            </a:xfrm>
            <a:prstGeom prst="flowChartTerminator">
              <a:avLst/>
            </a:prstGeom>
            <a:solidFill>
              <a:srgbClr val="1E51AC"/>
            </a:solidFill>
            <a:ln w="381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20">
              <a:extLst>
                <a:ext uri="{FF2B5EF4-FFF2-40B4-BE49-F238E27FC236}">
                  <a16:creationId xmlns:a16="http://schemas.microsoft.com/office/drawing/2014/main" id="{06C5CA8A-E374-4669-ADF0-CF1272D58594}"/>
                </a:ext>
              </a:extLst>
            </p:cNvPr>
            <p:cNvSpPr/>
            <p:nvPr>
              <p:custDataLst>
                <p:tags r:id="rId11"/>
              </p:custDataLst>
            </p:nvPr>
          </p:nvSpPr>
          <p:spPr>
            <a:xfrm>
              <a:off x="3650145" y="327660"/>
              <a:ext cx="764540" cy="382270"/>
            </a:xfrm>
            <a:prstGeom prst="flowChartTerminator">
              <a:avLst/>
            </a:prstGeom>
            <a:solidFill>
              <a:srgbClr val="5CC5EF"/>
            </a:solidFill>
            <a:ln w="381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lowchart: Terminator 11">
              <a:extLst>
                <a:ext uri="{FF2B5EF4-FFF2-40B4-BE49-F238E27FC236}">
                  <a16:creationId xmlns:a16="http://schemas.microsoft.com/office/drawing/2014/main" id="{E6258FF4-5D21-45C9-9F18-43E9E0B45F7F}"/>
                </a:ext>
              </a:extLst>
            </p:cNvPr>
            <p:cNvSpPr/>
            <p:nvPr>
              <p:custDataLst>
                <p:tags r:id="rId12"/>
              </p:custDataLst>
            </p:nvPr>
          </p:nvSpPr>
          <p:spPr>
            <a:xfrm>
              <a:off x="2778272" y="764540"/>
              <a:ext cx="764540" cy="382270"/>
            </a:xfrm>
            <a:prstGeom prst="flowChartTerminator">
              <a:avLst/>
            </a:prstGeom>
            <a:solidFill>
              <a:srgbClr val="94B525"/>
            </a:solidFill>
            <a:ln w="381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21">
              <a:extLst>
                <a:ext uri="{FF2B5EF4-FFF2-40B4-BE49-F238E27FC236}">
                  <a16:creationId xmlns:a16="http://schemas.microsoft.com/office/drawing/2014/main" id="{4653ED7F-546F-4A6A-9EA7-C061FF081393}"/>
                </a:ext>
              </a:extLst>
            </p:cNvPr>
            <p:cNvSpPr/>
            <p:nvPr>
              <p:custDataLst>
                <p:tags r:id="rId13"/>
              </p:custDataLst>
            </p:nvPr>
          </p:nvSpPr>
          <p:spPr>
            <a:xfrm>
              <a:off x="2124366" y="1201420"/>
              <a:ext cx="764540" cy="382270"/>
            </a:xfrm>
            <a:prstGeom prst="flowChartTerminator">
              <a:avLst/>
            </a:prstGeom>
            <a:solidFill>
              <a:srgbClr val="C40000"/>
            </a:solidFill>
            <a:ln w="381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lowchart: Terminator 12">
              <a:extLst>
                <a:ext uri="{FF2B5EF4-FFF2-40B4-BE49-F238E27FC236}">
                  <a16:creationId xmlns:a16="http://schemas.microsoft.com/office/drawing/2014/main" id="{4033DE7A-4162-4885-A779-B0F391472A56}"/>
                </a:ext>
              </a:extLst>
            </p:cNvPr>
            <p:cNvSpPr/>
            <p:nvPr>
              <p:custDataLst>
                <p:tags r:id="rId14"/>
              </p:custDataLst>
            </p:nvPr>
          </p:nvSpPr>
          <p:spPr>
            <a:xfrm>
              <a:off x="-55317" y="1638300"/>
              <a:ext cx="764540" cy="382270"/>
            </a:xfrm>
            <a:prstGeom prst="flowChartTerminator">
              <a:avLst/>
            </a:prstGeom>
            <a:solidFill>
              <a:srgbClr val="EBC631"/>
            </a:solidFill>
            <a:ln w="381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15">
              <a:extLst>
                <a:ext uri="{FF2B5EF4-FFF2-40B4-BE49-F238E27FC236}">
                  <a16:creationId xmlns:a16="http://schemas.microsoft.com/office/drawing/2014/main" id="{87D06272-48A3-48BB-BF62-FDF39FC27EF7}"/>
                </a:ext>
              </a:extLst>
            </p:cNvPr>
            <p:cNvSpPr txBox="1"/>
            <p:nvPr>
              <p:custDataLst>
                <p:tags r:id="rId15"/>
              </p:custDataLst>
            </p:nvPr>
          </p:nvSpPr>
          <p:spPr>
            <a:xfrm>
              <a:off x="-315096" y="-344282"/>
              <a:ext cx="5313721" cy="279186"/>
            </a:xfrm>
            <a:prstGeom prst="rect">
              <a:avLst/>
            </a:prstGeom>
            <a:solidFill>
              <a:scrgbClr r="0" g="0" b="0">
                <a:alpha val="0"/>
              </a:scrgbClr>
            </a:solidFill>
          </p:spPr>
          <p:txBody>
            <a:bodyPr vert="horz" wrap="square" rtlCol="0" anchor="ctr">
              <a:spAutoFit/>
            </a:bodyPr>
            <a:lstStyle/>
            <a:p>
              <a:pPr algn="ctr"/>
              <a:r>
                <a:rPr lang="en-US" sz="1400" b="1" dirty="0">
                  <a:solidFill>
                    <a:srgbClr val="000000"/>
                  </a:solidFill>
                  <a:latin typeface="Tahoma" panose="020B0604030504040204" pitchFamily="34" charset="0"/>
                </a:rPr>
                <a:t>Whether Exhibited in 2021 or Have Plans through 2022</a:t>
              </a:r>
            </a:p>
          </p:txBody>
        </p:sp>
        <p:sp>
          <p:nvSpPr>
            <p:cNvPr id="54" name="TextBox 16">
              <a:extLst>
                <a:ext uri="{FF2B5EF4-FFF2-40B4-BE49-F238E27FC236}">
                  <a16:creationId xmlns:a16="http://schemas.microsoft.com/office/drawing/2014/main" id="{C6066AB8-19B1-4A3B-B552-C69A62A5C81E}"/>
                </a:ext>
              </a:extLst>
            </p:cNvPr>
            <p:cNvSpPr txBox="1"/>
            <p:nvPr>
              <p:custDataLst>
                <p:tags r:id="rId16"/>
              </p:custDataLst>
            </p:nvPr>
          </p:nvSpPr>
          <p:spPr>
            <a:xfrm>
              <a:off x="1137071" y="-41195"/>
              <a:ext cx="559449" cy="246221"/>
            </a:xfrm>
            <a:prstGeom prst="rect">
              <a:avLst/>
            </a:prstGeom>
            <a:noFill/>
          </p:spPr>
          <p:txBody>
            <a:bodyPr vert="horz" wrap="square" lIns="25400" tIns="0" rIns="25400" bIns="0" rtlCol="0" anchor="ctr">
              <a:spAutoFit/>
            </a:bodyPr>
            <a:lstStyle/>
            <a:p>
              <a:pPr algn="ctr"/>
              <a:r>
                <a:rPr lang="en-US" sz="1600" b="1" dirty="0">
                  <a:solidFill>
                    <a:srgbClr val="FFFFFF"/>
                  </a:solidFill>
                  <a:latin typeface="Tahoma" panose="020B0604030504040204" pitchFamily="34" charset="0"/>
                </a:rPr>
                <a:t>26%</a:t>
              </a:r>
            </a:p>
          </p:txBody>
        </p:sp>
        <p:sp>
          <p:nvSpPr>
            <p:cNvPr id="55" name="TextBox 38">
              <a:extLst>
                <a:ext uri="{FF2B5EF4-FFF2-40B4-BE49-F238E27FC236}">
                  <a16:creationId xmlns:a16="http://schemas.microsoft.com/office/drawing/2014/main" id="{E344A568-7D72-4095-9B36-BCF705B0AC65}"/>
                </a:ext>
              </a:extLst>
            </p:cNvPr>
            <p:cNvSpPr txBox="1"/>
            <p:nvPr>
              <p:custDataLst>
                <p:tags r:id="rId17"/>
              </p:custDataLst>
            </p:nvPr>
          </p:nvSpPr>
          <p:spPr>
            <a:xfrm>
              <a:off x="-740216" y="-10418"/>
              <a:ext cx="702116" cy="184666"/>
            </a:xfrm>
            <a:prstGeom prst="rect">
              <a:avLst/>
            </a:prstGeom>
            <a:noFill/>
          </p:spPr>
          <p:txBody>
            <a:bodyPr vert="horz" wrap="square" lIns="25400" tIns="0" rIns="25400" bIns="0" rtlCol="0" anchor="ctr">
              <a:spAutoFit/>
            </a:bodyPr>
            <a:lstStyle/>
            <a:p>
              <a:pPr algn="ctr"/>
              <a:r>
                <a:rPr lang="en-US" sz="1200" b="1" dirty="0">
                  <a:solidFill>
                    <a:srgbClr val="000040"/>
                  </a:solidFill>
                  <a:latin typeface="Tahoma" panose="020B0604030504040204" pitchFamily="34" charset="0"/>
                </a:rPr>
                <a:t>H1 2021</a:t>
              </a:r>
            </a:p>
          </p:txBody>
        </p:sp>
        <p:sp>
          <p:nvSpPr>
            <p:cNvPr id="56" name="TextBox 17">
              <a:extLst>
                <a:ext uri="{FF2B5EF4-FFF2-40B4-BE49-F238E27FC236}">
                  <a16:creationId xmlns:a16="http://schemas.microsoft.com/office/drawing/2014/main" id="{8F91FAD1-F1C2-4143-A985-CEB8C9A4B9A7}"/>
                </a:ext>
              </a:extLst>
            </p:cNvPr>
            <p:cNvSpPr txBox="1"/>
            <p:nvPr>
              <p:custDataLst>
                <p:tags r:id="rId18"/>
              </p:custDataLst>
            </p:nvPr>
          </p:nvSpPr>
          <p:spPr>
            <a:xfrm>
              <a:off x="3752691" y="395684"/>
              <a:ext cx="559449" cy="246221"/>
            </a:xfrm>
            <a:prstGeom prst="rect">
              <a:avLst/>
            </a:prstGeom>
            <a:noFill/>
          </p:spPr>
          <p:txBody>
            <a:bodyPr vert="horz" wrap="square" lIns="25400" tIns="0" rIns="25400" bIns="0" rtlCol="0" anchor="ctr">
              <a:spAutoFit/>
            </a:bodyPr>
            <a:lstStyle/>
            <a:p>
              <a:pPr algn="ctr"/>
              <a:r>
                <a:rPr lang="en-US" sz="1600" b="1" dirty="0">
                  <a:solidFill>
                    <a:srgbClr val="FFFFFF"/>
                  </a:solidFill>
                  <a:latin typeface="Tahoma" panose="020B0604030504040204" pitchFamily="34" charset="0"/>
                </a:rPr>
                <a:t>74%</a:t>
              </a:r>
            </a:p>
          </p:txBody>
        </p:sp>
        <p:sp>
          <p:nvSpPr>
            <p:cNvPr id="57" name="TextBox 13">
              <a:extLst>
                <a:ext uri="{FF2B5EF4-FFF2-40B4-BE49-F238E27FC236}">
                  <a16:creationId xmlns:a16="http://schemas.microsoft.com/office/drawing/2014/main" id="{30A6D48A-92A6-40DC-825E-E304906F8FA0}"/>
                </a:ext>
              </a:extLst>
            </p:cNvPr>
            <p:cNvSpPr txBox="1"/>
            <p:nvPr>
              <p:custDataLst>
                <p:tags r:id="rId19"/>
              </p:custDataLst>
            </p:nvPr>
          </p:nvSpPr>
          <p:spPr>
            <a:xfrm>
              <a:off x="-740216" y="426462"/>
              <a:ext cx="702116" cy="184666"/>
            </a:xfrm>
            <a:prstGeom prst="rect">
              <a:avLst/>
            </a:prstGeom>
            <a:noFill/>
          </p:spPr>
          <p:txBody>
            <a:bodyPr vert="horz" wrap="square" lIns="25400" tIns="0" rIns="25400" bIns="0" rtlCol="0" anchor="ctr">
              <a:spAutoFit/>
            </a:bodyPr>
            <a:lstStyle/>
            <a:p>
              <a:pPr algn="ctr"/>
              <a:r>
                <a:rPr lang="en-US" sz="1200" b="1" dirty="0">
                  <a:solidFill>
                    <a:srgbClr val="000040"/>
                  </a:solidFill>
                  <a:latin typeface="Tahoma" panose="020B0604030504040204" pitchFamily="34" charset="0"/>
                </a:rPr>
                <a:t>H2 2021</a:t>
              </a:r>
            </a:p>
          </p:txBody>
        </p:sp>
        <p:sp>
          <p:nvSpPr>
            <p:cNvPr id="58" name="TextBox 18">
              <a:extLst>
                <a:ext uri="{FF2B5EF4-FFF2-40B4-BE49-F238E27FC236}">
                  <a16:creationId xmlns:a16="http://schemas.microsoft.com/office/drawing/2014/main" id="{E50AC194-0A85-4020-85C2-4A300DB86E96}"/>
                </a:ext>
              </a:extLst>
            </p:cNvPr>
            <p:cNvSpPr txBox="1"/>
            <p:nvPr>
              <p:custDataLst>
                <p:tags r:id="rId20"/>
              </p:custDataLst>
            </p:nvPr>
          </p:nvSpPr>
          <p:spPr>
            <a:xfrm>
              <a:off x="2880818" y="832564"/>
              <a:ext cx="559449" cy="246221"/>
            </a:xfrm>
            <a:prstGeom prst="rect">
              <a:avLst/>
            </a:prstGeom>
            <a:noFill/>
          </p:spPr>
          <p:txBody>
            <a:bodyPr vert="horz" wrap="square" lIns="25400" tIns="0" rIns="25400" bIns="0" rtlCol="0" anchor="ctr">
              <a:spAutoFit/>
            </a:bodyPr>
            <a:lstStyle/>
            <a:p>
              <a:pPr algn="ctr"/>
              <a:r>
                <a:rPr lang="en-US" sz="1600" b="1" dirty="0">
                  <a:solidFill>
                    <a:srgbClr val="FFFFFF"/>
                  </a:solidFill>
                  <a:latin typeface="Tahoma" panose="020B0604030504040204" pitchFamily="34" charset="0"/>
                </a:rPr>
                <a:t>58%</a:t>
              </a:r>
            </a:p>
          </p:txBody>
        </p:sp>
        <p:sp>
          <p:nvSpPr>
            <p:cNvPr id="59" name="TextBox 40">
              <a:extLst>
                <a:ext uri="{FF2B5EF4-FFF2-40B4-BE49-F238E27FC236}">
                  <a16:creationId xmlns:a16="http://schemas.microsoft.com/office/drawing/2014/main" id="{18C46676-8986-40D9-8678-E53A58EB379B}"/>
                </a:ext>
              </a:extLst>
            </p:cNvPr>
            <p:cNvSpPr txBox="1"/>
            <p:nvPr>
              <p:custDataLst>
                <p:tags r:id="rId21"/>
              </p:custDataLst>
            </p:nvPr>
          </p:nvSpPr>
          <p:spPr>
            <a:xfrm>
              <a:off x="-740216" y="863342"/>
              <a:ext cx="702116" cy="184666"/>
            </a:xfrm>
            <a:prstGeom prst="rect">
              <a:avLst/>
            </a:prstGeom>
            <a:noFill/>
          </p:spPr>
          <p:txBody>
            <a:bodyPr vert="horz" wrap="square" lIns="25400" tIns="0" rIns="25400" bIns="0" rtlCol="0" anchor="ctr">
              <a:spAutoFit/>
            </a:bodyPr>
            <a:lstStyle/>
            <a:p>
              <a:pPr algn="ctr"/>
              <a:r>
                <a:rPr lang="en-US" sz="1200" b="1" dirty="0">
                  <a:solidFill>
                    <a:srgbClr val="000040"/>
                  </a:solidFill>
                  <a:latin typeface="Tahoma" panose="020B0604030504040204" pitchFamily="34" charset="0"/>
                </a:rPr>
                <a:t>H1 2022</a:t>
              </a:r>
            </a:p>
          </p:txBody>
        </p:sp>
        <p:sp>
          <p:nvSpPr>
            <p:cNvPr id="60" name="TextBox 19">
              <a:extLst>
                <a:ext uri="{FF2B5EF4-FFF2-40B4-BE49-F238E27FC236}">
                  <a16:creationId xmlns:a16="http://schemas.microsoft.com/office/drawing/2014/main" id="{4F8E8BDA-A091-4470-A31F-7F9FFADBBD75}"/>
                </a:ext>
              </a:extLst>
            </p:cNvPr>
            <p:cNvSpPr txBox="1"/>
            <p:nvPr>
              <p:custDataLst>
                <p:tags r:id="rId22"/>
              </p:custDataLst>
            </p:nvPr>
          </p:nvSpPr>
          <p:spPr>
            <a:xfrm>
              <a:off x="2226912" y="1269445"/>
              <a:ext cx="559449" cy="246221"/>
            </a:xfrm>
            <a:prstGeom prst="rect">
              <a:avLst/>
            </a:prstGeom>
            <a:noFill/>
          </p:spPr>
          <p:txBody>
            <a:bodyPr vert="horz" wrap="square" lIns="25400" tIns="0" rIns="25400" bIns="0" rtlCol="0" anchor="ctr">
              <a:spAutoFit/>
            </a:bodyPr>
            <a:lstStyle/>
            <a:p>
              <a:pPr algn="ctr"/>
              <a:r>
                <a:rPr lang="en-US" sz="1600" b="1" dirty="0">
                  <a:solidFill>
                    <a:srgbClr val="FFFFFF"/>
                  </a:solidFill>
                  <a:latin typeface="Tahoma" panose="020B0604030504040204" pitchFamily="34" charset="0"/>
                </a:rPr>
                <a:t>46%</a:t>
              </a:r>
            </a:p>
          </p:txBody>
        </p:sp>
        <p:sp>
          <p:nvSpPr>
            <p:cNvPr id="61" name="TextBox 14">
              <a:extLst>
                <a:ext uri="{FF2B5EF4-FFF2-40B4-BE49-F238E27FC236}">
                  <a16:creationId xmlns:a16="http://schemas.microsoft.com/office/drawing/2014/main" id="{B0F0882E-3BA0-4AB2-9BF2-C7EEF499771E}"/>
                </a:ext>
              </a:extLst>
            </p:cNvPr>
            <p:cNvSpPr txBox="1"/>
            <p:nvPr>
              <p:custDataLst>
                <p:tags r:id="rId23"/>
              </p:custDataLst>
            </p:nvPr>
          </p:nvSpPr>
          <p:spPr>
            <a:xfrm>
              <a:off x="-740216" y="1300222"/>
              <a:ext cx="702116" cy="184666"/>
            </a:xfrm>
            <a:prstGeom prst="rect">
              <a:avLst/>
            </a:prstGeom>
            <a:noFill/>
          </p:spPr>
          <p:txBody>
            <a:bodyPr vert="horz" wrap="square" lIns="25400" tIns="0" rIns="25400" bIns="0" rtlCol="0" anchor="ctr">
              <a:spAutoFit/>
            </a:bodyPr>
            <a:lstStyle/>
            <a:p>
              <a:pPr algn="ctr"/>
              <a:r>
                <a:rPr lang="en-US" sz="1200" b="1" dirty="0">
                  <a:solidFill>
                    <a:srgbClr val="000040"/>
                  </a:solidFill>
                  <a:latin typeface="Tahoma" panose="020B0604030504040204" pitchFamily="34" charset="0"/>
                </a:rPr>
                <a:t>H2 2022</a:t>
              </a:r>
            </a:p>
          </p:txBody>
        </p:sp>
        <p:sp>
          <p:nvSpPr>
            <p:cNvPr id="62" name="Flowchart: Terminator 8">
              <a:extLst>
                <a:ext uri="{FF2B5EF4-FFF2-40B4-BE49-F238E27FC236}">
                  <a16:creationId xmlns:a16="http://schemas.microsoft.com/office/drawing/2014/main" id="{52F3BEC0-03B8-4FFA-B361-C1343F72D2B8}"/>
                </a:ext>
              </a:extLst>
            </p:cNvPr>
            <p:cNvSpPr txBox="1"/>
            <p:nvPr>
              <p:custDataLst>
                <p:tags r:id="rId24"/>
              </p:custDataLst>
            </p:nvPr>
          </p:nvSpPr>
          <p:spPr>
            <a:xfrm>
              <a:off x="112952" y="1706325"/>
              <a:ext cx="428002" cy="246221"/>
            </a:xfrm>
            <a:prstGeom prst="rect">
              <a:avLst/>
            </a:prstGeom>
            <a:noFill/>
          </p:spPr>
          <p:txBody>
            <a:bodyPr vert="horz" wrap="square" lIns="25400" tIns="0" rIns="25400" bIns="0" rtlCol="0" anchor="ctr">
              <a:spAutoFit/>
            </a:bodyPr>
            <a:lstStyle/>
            <a:p>
              <a:pPr algn="ctr"/>
              <a:r>
                <a:rPr lang="en-US" sz="1600" b="1" dirty="0">
                  <a:solidFill>
                    <a:srgbClr val="FFFFFF"/>
                  </a:solidFill>
                  <a:latin typeface="Tahoma" panose="020B0604030504040204" pitchFamily="34" charset="0"/>
                </a:rPr>
                <a:t>6%</a:t>
              </a:r>
            </a:p>
          </p:txBody>
        </p:sp>
        <p:sp>
          <p:nvSpPr>
            <p:cNvPr id="63" name="TextBox 42">
              <a:extLst>
                <a:ext uri="{FF2B5EF4-FFF2-40B4-BE49-F238E27FC236}">
                  <a16:creationId xmlns:a16="http://schemas.microsoft.com/office/drawing/2014/main" id="{758C31C7-1E92-4E8C-86E1-7C1492E102DC}"/>
                </a:ext>
              </a:extLst>
            </p:cNvPr>
            <p:cNvSpPr txBox="1"/>
            <p:nvPr>
              <p:custDataLst>
                <p:tags r:id="rId25"/>
              </p:custDataLst>
            </p:nvPr>
          </p:nvSpPr>
          <p:spPr>
            <a:xfrm>
              <a:off x="-757849" y="1737102"/>
              <a:ext cx="719749" cy="184666"/>
            </a:xfrm>
            <a:prstGeom prst="rect">
              <a:avLst/>
            </a:prstGeom>
            <a:noFill/>
          </p:spPr>
          <p:txBody>
            <a:bodyPr vert="horz" wrap="square" lIns="25400" tIns="0" rIns="25400" bIns="0" rtlCol="0" anchor="ctr">
              <a:spAutoFit/>
            </a:bodyPr>
            <a:lstStyle/>
            <a:p>
              <a:pPr algn="ctr"/>
              <a:r>
                <a:rPr lang="en-US" sz="1200" b="1" dirty="0">
                  <a:solidFill>
                    <a:srgbClr val="000040"/>
                  </a:solidFill>
                  <a:latin typeface="Tahoma" panose="020B0604030504040204" pitchFamily="34" charset="0"/>
                </a:rPr>
                <a:t>No plans</a:t>
              </a:r>
            </a:p>
          </p:txBody>
        </p:sp>
      </p:grpSp>
      <p:grpSp>
        <p:nvGrpSpPr>
          <p:cNvPr id="14" name="Group 24">
            <a:extLst>
              <a:ext uri="{FF2B5EF4-FFF2-40B4-BE49-F238E27FC236}">
                <a16:creationId xmlns:a16="http://schemas.microsoft.com/office/drawing/2014/main" id="{9512921C-E107-486D-9972-E429C75F1809}"/>
              </a:ext>
            </a:extLst>
          </p:cNvPr>
          <p:cNvGrpSpPr/>
          <p:nvPr/>
        </p:nvGrpSpPr>
        <p:grpSpPr>
          <a:xfrm>
            <a:off x="2458258" y="5092970"/>
            <a:ext cx="6096000" cy="1429244"/>
            <a:chOff x="0" y="-266244"/>
            <a:chExt cx="6096000" cy="1429244"/>
          </a:xfrm>
        </p:grpSpPr>
        <p:sp>
          <p:nvSpPr>
            <p:cNvPr id="3" name="Vizual_724" hidden="1">
              <a:extLst>
                <a:ext uri="{FF2B5EF4-FFF2-40B4-BE49-F238E27FC236}">
                  <a16:creationId xmlns:a16="http://schemas.microsoft.com/office/drawing/2014/main" id="{068545FE-B12D-40F2-8D85-3197BBDC2381}"/>
                </a:ext>
              </a:extLst>
            </p:cNvPr>
            <p:cNvSpPr/>
            <p:nvPr>
              <p:custDataLst>
                <p:tags r:id="rId1"/>
              </p:custDataLst>
            </p:nvPr>
          </p:nvSpPr>
          <p:spPr>
            <a:xfrm>
              <a:off x="0" y="0"/>
              <a:ext cx="0" cy="0"/>
            </a:xfrm>
            <a:prstGeom prst="smileyFac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6">
              <a:extLst>
                <a:ext uri="{FF2B5EF4-FFF2-40B4-BE49-F238E27FC236}">
                  <a16:creationId xmlns:a16="http://schemas.microsoft.com/office/drawing/2014/main" id="{E9777F21-A435-47AF-BA09-18437F94B882}"/>
                </a:ext>
              </a:extLst>
            </p:cNvPr>
            <p:cNvPicPr>
              <a:picLocks/>
            </p:cNvPicPr>
            <p:nvPr>
              <p:custDataLst>
                <p:tags r:id="rId2"/>
              </p:custDataLst>
            </p:nvPr>
          </p:nvPicPr>
          <p:blipFill>
            <a:blip r:embed="rId29" cstate="print">
              <a:extLst>
                <a:ext uri="{28A0092B-C50C-407E-A947-70E740481C1C}">
                  <a14:useLocalDpi xmlns:a14="http://schemas.microsoft.com/office/drawing/2010/main" val="0"/>
                </a:ext>
              </a:extLst>
            </a:blip>
            <a:stretch>
              <a:fillRect/>
            </a:stretch>
          </p:blipFill>
          <p:spPr>
            <a:xfrm>
              <a:off x="0" y="0"/>
              <a:ext cx="6096000" cy="817123"/>
            </a:xfrm>
            <a:prstGeom prst="rect">
              <a:avLst/>
            </a:prstGeom>
          </p:spPr>
        </p:pic>
        <p:sp>
          <p:nvSpPr>
            <p:cNvPr id="8" name="TextBox 27">
              <a:extLst>
                <a:ext uri="{FF2B5EF4-FFF2-40B4-BE49-F238E27FC236}">
                  <a16:creationId xmlns:a16="http://schemas.microsoft.com/office/drawing/2014/main" id="{DE5F9B43-8291-4E43-A35F-15210178981B}"/>
                </a:ext>
              </a:extLst>
            </p:cNvPr>
            <p:cNvSpPr txBox="1"/>
            <p:nvPr>
              <p:custDataLst>
                <p:tags r:id="rId3"/>
              </p:custDataLst>
            </p:nvPr>
          </p:nvSpPr>
          <p:spPr>
            <a:xfrm>
              <a:off x="75071" y="855223"/>
              <a:ext cx="5945858" cy="307777"/>
            </a:xfrm>
            <a:prstGeom prst="rect">
              <a:avLst/>
            </a:prstGeom>
            <a:solidFill>
              <a:scrgbClr r="0" g="0" b="0">
                <a:alpha val="0"/>
              </a:scrgbClr>
            </a:solidFill>
          </p:spPr>
          <p:txBody>
            <a:bodyPr vert="horz" wrap="square" rtlCol="0" anchor="ctr">
              <a:spAutoFit/>
            </a:bodyPr>
            <a:lstStyle/>
            <a:p>
              <a:pPr algn="ctr"/>
              <a:r>
                <a:rPr lang="en-US" sz="1400" b="1">
                  <a:solidFill>
                    <a:srgbClr val="000040"/>
                  </a:solidFill>
                  <a:latin typeface="Tahoma" panose="020B0604030504040204" pitchFamily="34" charset="0"/>
                </a:rPr>
                <a:t>Use of Hybrid Options to Participate - both in-person and online</a:t>
              </a:r>
            </a:p>
          </p:txBody>
        </p:sp>
        <p:sp>
          <p:nvSpPr>
            <p:cNvPr id="9" name="TextBox 28">
              <a:extLst>
                <a:ext uri="{FF2B5EF4-FFF2-40B4-BE49-F238E27FC236}">
                  <a16:creationId xmlns:a16="http://schemas.microsoft.com/office/drawing/2014/main" id="{78575031-269B-4081-B3B5-BE864A8E4FFE}"/>
                </a:ext>
              </a:extLst>
            </p:cNvPr>
            <p:cNvSpPr txBox="1"/>
            <p:nvPr>
              <p:custDataLst>
                <p:tags r:id="rId4"/>
              </p:custDataLst>
            </p:nvPr>
          </p:nvSpPr>
          <p:spPr>
            <a:xfrm>
              <a:off x="1684023" y="300839"/>
              <a:ext cx="421590" cy="215444"/>
            </a:xfrm>
            <a:prstGeom prst="rect">
              <a:avLst/>
            </a:prstGeom>
            <a:solidFill>
              <a:srgbClr val="FFFFFF"/>
            </a:solidFill>
          </p:spPr>
          <p:txBody>
            <a:bodyPr vert="horz" wrap="square" lIns="25400" tIns="0" rIns="25400" bIns="0" rtlCol="0" anchor="ctr">
              <a:spAutoFit/>
            </a:bodyPr>
            <a:lstStyle/>
            <a:p>
              <a:pPr algn="ctr"/>
              <a:r>
                <a:rPr lang="en-US" sz="1400">
                  <a:solidFill>
                    <a:srgbClr val="004080"/>
                  </a:solidFill>
                  <a:latin typeface="Tahoma" panose="020B0604030504040204" pitchFamily="34" charset="0"/>
                </a:rPr>
                <a:t>42%</a:t>
              </a:r>
            </a:p>
          </p:txBody>
        </p:sp>
        <p:sp>
          <p:nvSpPr>
            <p:cNvPr id="11" name="TextBox 29">
              <a:extLst>
                <a:ext uri="{FF2B5EF4-FFF2-40B4-BE49-F238E27FC236}">
                  <a16:creationId xmlns:a16="http://schemas.microsoft.com/office/drawing/2014/main" id="{3CDDA4D3-6588-4305-90E3-3627C2EFBFB1}"/>
                </a:ext>
              </a:extLst>
            </p:cNvPr>
            <p:cNvSpPr txBox="1"/>
            <p:nvPr>
              <p:custDataLst>
                <p:tags r:id="rId5"/>
              </p:custDataLst>
            </p:nvPr>
          </p:nvSpPr>
          <p:spPr>
            <a:xfrm>
              <a:off x="4732022" y="300839"/>
              <a:ext cx="421590" cy="215444"/>
            </a:xfrm>
            <a:prstGeom prst="rect">
              <a:avLst/>
            </a:prstGeom>
            <a:solidFill>
              <a:srgbClr val="FFFFFF"/>
            </a:solidFill>
          </p:spPr>
          <p:txBody>
            <a:bodyPr vert="horz" wrap="square" lIns="25400" tIns="0" rIns="25400" bIns="0" rtlCol="0" anchor="ctr">
              <a:spAutoFit/>
            </a:bodyPr>
            <a:lstStyle/>
            <a:p>
              <a:pPr algn="ctr"/>
              <a:r>
                <a:rPr lang="en-US" sz="1400">
                  <a:solidFill>
                    <a:srgbClr val="004080"/>
                  </a:solidFill>
                  <a:latin typeface="Tahoma" panose="020B0604030504040204" pitchFamily="34" charset="0"/>
                </a:rPr>
                <a:t>26%</a:t>
              </a:r>
            </a:p>
          </p:txBody>
        </p:sp>
        <p:sp>
          <p:nvSpPr>
            <p:cNvPr id="12" name="TextBox 30">
              <a:extLst>
                <a:ext uri="{FF2B5EF4-FFF2-40B4-BE49-F238E27FC236}">
                  <a16:creationId xmlns:a16="http://schemas.microsoft.com/office/drawing/2014/main" id="{D2AFDE28-E134-4E13-9026-5277AB5EAF38}"/>
                </a:ext>
              </a:extLst>
            </p:cNvPr>
            <p:cNvSpPr txBox="1"/>
            <p:nvPr>
              <p:custDataLst>
                <p:tags r:id="rId6"/>
              </p:custDataLst>
            </p:nvPr>
          </p:nvSpPr>
          <p:spPr>
            <a:xfrm>
              <a:off x="1489258" y="-266244"/>
              <a:ext cx="811120" cy="215444"/>
            </a:xfrm>
            <a:prstGeom prst="rect">
              <a:avLst/>
            </a:prstGeom>
            <a:noFill/>
          </p:spPr>
          <p:txBody>
            <a:bodyPr vert="horz" wrap="square" lIns="25400" tIns="0" rIns="25400" bIns="0" rtlCol="0" anchor="ctr">
              <a:spAutoFit/>
            </a:bodyPr>
            <a:lstStyle/>
            <a:p>
              <a:pPr algn="ctr"/>
              <a:r>
                <a:rPr lang="en-US" sz="1400" b="1">
                  <a:solidFill>
                    <a:srgbClr val="000040"/>
                  </a:solidFill>
                  <a:latin typeface="Tahoma" panose="020B0604030504040204" pitchFamily="34" charset="0"/>
                </a:rPr>
                <a:t>H1 2021</a:t>
              </a:r>
            </a:p>
          </p:txBody>
        </p:sp>
        <p:sp>
          <p:nvSpPr>
            <p:cNvPr id="13" name="TextBox 31">
              <a:extLst>
                <a:ext uri="{FF2B5EF4-FFF2-40B4-BE49-F238E27FC236}">
                  <a16:creationId xmlns:a16="http://schemas.microsoft.com/office/drawing/2014/main" id="{500AD30E-3C83-439F-BF77-FE8896A5021F}"/>
                </a:ext>
              </a:extLst>
            </p:cNvPr>
            <p:cNvSpPr txBox="1"/>
            <p:nvPr>
              <p:custDataLst>
                <p:tags r:id="rId7"/>
              </p:custDataLst>
            </p:nvPr>
          </p:nvSpPr>
          <p:spPr>
            <a:xfrm>
              <a:off x="4001053" y="-266244"/>
              <a:ext cx="1883529" cy="215444"/>
            </a:xfrm>
            <a:prstGeom prst="rect">
              <a:avLst/>
            </a:prstGeom>
            <a:noFill/>
          </p:spPr>
          <p:txBody>
            <a:bodyPr vert="horz" wrap="square" lIns="25400" tIns="0" rIns="25400" bIns="0" rtlCol="0" anchor="ctr">
              <a:spAutoFit/>
            </a:bodyPr>
            <a:lstStyle/>
            <a:p>
              <a:pPr algn="ctr"/>
              <a:r>
                <a:rPr lang="en-US" sz="1400" b="1">
                  <a:solidFill>
                    <a:srgbClr val="000040"/>
                  </a:solidFill>
                  <a:latin typeface="Tahoma" panose="020B0604030504040204" pitchFamily="34" charset="0"/>
                </a:rPr>
                <a:t>H2 2021 THRU 2022</a:t>
              </a:r>
            </a:p>
          </p:txBody>
        </p:sp>
      </p:grpSp>
    </p:spTree>
    <p:extLst>
      <p:ext uri="{BB962C8B-B14F-4D97-AF65-F5344CB8AC3E}">
        <p14:creationId xmlns:p14="http://schemas.microsoft.com/office/powerpoint/2010/main" val="4204404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1A5A08-48F0-42D1-817B-FB35F85DD142}"/>
              </a:ext>
            </a:extLst>
          </p:cNvPr>
          <p:cNvSpPr>
            <a:spLocks noGrp="1"/>
          </p:cNvSpPr>
          <p:nvPr>
            <p:ph type="title"/>
          </p:nvPr>
        </p:nvSpPr>
        <p:spPr/>
        <p:txBody>
          <a:bodyPr/>
          <a:lstStyle/>
          <a:p>
            <a:r>
              <a:rPr lang="en-US" dirty="0"/>
              <a:t>So will attendees, though more slowly.</a:t>
            </a:r>
          </a:p>
        </p:txBody>
      </p:sp>
      <p:graphicFrame>
        <p:nvGraphicFramePr>
          <p:cNvPr id="10" name="Content Placeholder 9">
            <a:extLst>
              <a:ext uri="{FF2B5EF4-FFF2-40B4-BE49-F238E27FC236}">
                <a16:creationId xmlns:a16="http://schemas.microsoft.com/office/drawing/2014/main" id="{820BE408-78D7-4FB4-AB32-1011D0D4B297}"/>
              </a:ext>
            </a:extLst>
          </p:cNvPr>
          <p:cNvGraphicFramePr>
            <a:graphicFrameLocks noGrp="1"/>
          </p:cNvGraphicFramePr>
          <p:nvPr>
            <p:ph idx="4294967295"/>
            <p:extLst>
              <p:ext uri="{D42A27DB-BD31-4B8C-83A1-F6EECF244321}">
                <p14:modId xmlns:p14="http://schemas.microsoft.com/office/powerpoint/2010/main" val="1560334135"/>
              </p:ext>
            </p:extLst>
          </p:nvPr>
        </p:nvGraphicFramePr>
        <p:xfrm>
          <a:off x="7178675" y="1917700"/>
          <a:ext cx="5013325" cy="2862263"/>
        </p:xfrm>
        <a:graphic>
          <a:graphicData uri="http://schemas.openxmlformats.org/drawingml/2006/chart">
            <c:chart xmlns:c="http://schemas.openxmlformats.org/drawingml/2006/chart" xmlns:r="http://schemas.openxmlformats.org/officeDocument/2006/relationships" r:id="rId28"/>
          </a:graphicData>
        </a:graphic>
      </p:graphicFrame>
      <p:sp>
        <p:nvSpPr>
          <p:cNvPr id="2" name="TextBox 1">
            <a:extLst>
              <a:ext uri="{FF2B5EF4-FFF2-40B4-BE49-F238E27FC236}">
                <a16:creationId xmlns:a16="http://schemas.microsoft.com/office/drawing/2014/main" id="{21D9A9A2-B523-4482-9B24-2150DBD07609}"/>
              </a:ext>
            </a:extLst>
          </p:cNvPr>
          <p:cNvSpPr txBox="1"/>
          <p:nvPr/>
        </p:nvSpPr>
        <p:spPr>
          <a:xfrm>
            <a:off x="7089183" y="5093908"/>
            <a:ext cx="4625906"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37% say ability to interact online will prompt a decrease in attendance at exhibitions and conventions; while 22% say it will prompt an increase.</a:t>
            </a:r>
          </a:p>
        </p:txBody>
      </p:sp>
      <p:grpSp>
        <p:nvGrpSpPr>
          <p:cNvPr id="84" name="Group 22">
            <a:extLst>
              <a:ext uri="{FF2B5EF4-FFF2-40B4-BE49-F238E27FC236}">
                <a16:creationId xmlns:a16="http://schemas.microsoft.com/office/drawing/2014/main" id="{4212EA21-8434-4508-9DBA-5D261E60148B}"/>
              </a:ext>
            </a:extLst>
          </p:cNvPr>
          <p:cNvGrpSpPr/>
          <p:nvPr/>
        </p:nvGrpSpPr>
        <p:grpSpPr>
          <a:xfrm>
            <a:off x="39303" y="1749968"/>
            <a:ext cx="6157072" cy="2413513"/>
            <a:chOff x="-615181" y="-358577"/>
            <a:chExt cx="6157072" cy="2413513"/>
          </a:xfrm>
        </p:grpSpPr>
        <p:sp>
          <p:nvSpPr>
            <p:cNvPr id="5" name="Vizual_1220" hidden="1">
              <a:extLst>
                <a:ext uri="{FF2B5EF4-FFF2-40B4-BE49-F238E27FC236}">
                  <a16:creationId xmlns:a16="http://schemas.microsoft.com/office/drawing/2014/main" id="{A9A07385-6243-435E-B3B1-874226793B6B}"/>
                </a:ext>
              </a:extLst>
            </p:cNvPr>
            <p:cNvSpPr/>
            <p:nvPr>
              <p:custDataLst>
                <p:tags r:id="rId8"/>
              </p:custDataLst>
            </p:nvPr>
          </p:nvSpPr>
          <p:spPr>
            <a:xfrm>
              <a:off x="0" y="0"/>
              <a:ext cx="0" cy="0"/>
            </a:xfrm>
            <a:prstGeom prst="smileyFac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7">
              <a:extLst>
                <a:ext uri="{FF2B5EF4-FFF2-40B4-BE49-F238E27FC236}">
                  <a16:creationId xmlns:a16="http://schemas.microsoft.com/office/drawing/2014/main" id="{2F55F895-106B-4AB7-84CE-24836CCD7D01}"/>
                </a:ext>
              </a:extLst>
            </p:cNvPr>
            <p:cNvPicPr>
              <a:picLocks/>
            </p:cNvPicPr>
            <p:nvPr>
              <p:custDataLst>
                <p:tags r:id="rId9"/>
              </p:custDataLst>
            </p:nvPr>
          </p:nvPicPr>
          <p:blipFill>
            <a:blip r:embed="rId29" cstate="print">
              <a:extLst>
                <a:ext uri="{28A0092B-C50C-407E-A947-70E740481C1C}">
                  <a14:useLocalDpi xmlns:a14="http://schemas.microsoft.com/office/drawing/2010/main" val="0"/>
                </a:ext>
              </a:extLst>
            </a:blip>
            <a:stretch>
              <a:fillRect/>
            </a:stretch>
          </p:blipFill>
          <p:spPr>
            <a:xfrm>
              <a:off x="0" y="0"/>
              <a:ext cx="5541891" cy="1943858"/>
            </a:xfrm>
            <a:prstGeom prst="rect">
              <a:avLst/>
            </a:prstGeom>
          </p:spPr>
        </p:pic>
        <p:sp>
          <p:nvSpPr>
            <p:cNvPr id="28" name="TextBox 40">
              <a:extLst>
                <a:ext uri="{FF2B5EF4-FFF2-40B4-BE49-F238E27FC236}">
                  <a16:creationId xmlns:a16="http://schemas.microsoft.com/office/drawing/2014/main" id="{24C8F9B9-DD12-43AA-A3A1-57B10186CA50}"/>
                </a:ext>
              </a:extLst>
            </p:cNvPr>
            <p:cNvSpPr/>
            <p:nvPr>
              <p:custDataLst>
                <p:tags r:id="rId10"/>
              </p:custDataLst>
            </p:nvPr>
          </p:nvSpPr>
          <p:spPr>
            <a:xfrm>
              <a:off x="276256" y="-111078"/>
              <a:ext cx="777542" cy="388772"/>
            </a:xfrm>
            <a:prstGeom prst="flowChartTerminator">
              <a:avLst/>
            </a:prstGeom>
            <a:solidFill>
              <a:srgbClr val="1E51AC"/>
            </a:solidFill>
            <a:ln w="381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Terminator 8">
              <a:extLst>
                <a:ext uri="{FF2B5EF4-FFF2-40B4-BE49-F238E27FC236}">
                  <a16:creationId xmlns:a16="http://schemas.microsoft.com/office/drawing/2014/main" id="{17128D55-A27B-4921-84D1-700E8C2BA868}"/>
                </a:ext>
              </a:extLst>
            </p:cNvPr>
            <p:cNvSpPr/>
            <p:nvPr>
              <p:custDataLst>
                <p:tags r:id="rId11"/>
              </p:custDataLst>
            </p:nvPr>
          </p:nvSpPr>
          <p:spPr>
            <a:xfrm>
              <a:off x="2382175" y="333233"/>
              <a:ext cx="777542" cy="388772"/>
            </a:xfrm>
            <a:prstGeom prst="flowChartTerminator">
              <a:avLst/>
            </a:prstGeom>
            <a:solidFill>
              <a:srgbClr val="5CC5EF"/>
            </a:solidFill>
            <a:ln w="381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Terminator 11">
              <a:extLst>
                <a:ext uri="{FF2B5EF4-FFF2-40B4-BE49-F238E27FC236}">
                  <a16:creationId xmlns:a16="http://schemas.microsoft.com/office/drawing/2014/main" id="{33DB6BF4-DA08-447D-AC84-64D4220834A3}"/>
                </a:ext>
              </a:extLst>
            </p:cNvPr>
            <p:cNvSpPr/>
            <p:nvPr>
              <p:custDataLst>
                <p:tags r:id="rId12"/>
              </p:custDataLst>
            </p:nvPr>
          </p:nvSpPr>
          <p:spPr>
            <a:xfrm>
              <a:off x="2326756" y="777543"/>
              <a:ext cx="777542" cy="388772"/>
            </a:xfrm>
            <a:prstGeom prst="flowChartTerminator">
              <a:avLst/>
            </a:prstGeom>
            <a:solidFill>
              <a:srgbClr val="94B525"/>
            </a:solidFill>
            <a:ln w="381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18">
              <a:extLst>
                <a:ext uri="{FF2B5EF4-FFF2-40B4-BE49-F238E27FC236}">
                  <a16:creationId xmlns:a16="http://schemas.microsoft.com/office/drawing/2014/main" id="{5D8B4D8B-7586-45CB-9F42-0156EC3DAB93}"/>
                </a:ext>
              </a:extLst>
            </p:cNvPr>
            <p:cNvSpPr/>
            <p:nvPr>
              <p:custDataLst>
                <p:tags r:id="rId13"/>
              </p:custDataLst>
            </p:nvPr>
          </p:nvSpPr>
          <p:spPr>
            <a:xfrm>
              <a:off x="1440053" y="1221854"/>
              <a:ext cx="777542" cy="388772"/>
            </a:xfrm>
            <a:prstGeom prst="flowChartTerminator">
              <a:avLst/>
            </a:prstGeom>
            <a:solidFill>
              <a:srgbClr val="C40000"/>
            </a:solidFill>
            <a:ln w="381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19">
              <a:extLst>
                <a:ext uri="{FF2B5EF4-FFF2-40B4-BE49-F238E27FC236}">
                  <a16:creationId xmlns:a16="http://schemas.microsoft.com/office/drawing/2014/main" id="{9BC33282-4AB9-45DA-8206-F3797F04D243}"/>
                </a:ext>
              </a:extLst>
            </p:cNvPr>
            <p:cNvSpPr/>
            <p:nvPr>
              <p:custDataLst>
                <p:tags r:id="rId14"/>
              </p:custDataLst>
            </p:nvPr>
          </p:nvSpPr>
          <p:spPr>
            <a:xfrm>
              <a:off x="387094" y="1666164"/>
              <a:ext cx="777542" cy="388772"/>
            </a:xfrm>
            <a:prstGeom prst="flowChartTerminator">
              <a:avLst/>
            </a:prstGeom>
            <a:solidFill>
              <a:srgbClr val="EBC631"/>
            </a:solidFill>
            <a:ln w="381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38">
              <a:extLst>
                <a:ext uri="{FF2B5EF4-FFF2-40B4-BE49-F238E27FC236}">
                  <a16:creationId xmlns:a16="http://schemas.microsoft.com/office/drawing/2014/main" id="{40CF6E3D-9A9E-4A79-BCB6-6EC5C5257FC1}"/>
                </a:ext>
              </a:extLst>
            </p:cNvPr>
            <p:cNvSpPr txBox="1"/>
            <p:nvPr>
              <p:custDataLst>
                <p:tags r:id="rId15"/>
              </p:custDataLst>
            </p:nvPr>
          </p:nvSpPr>
          <p:spPr>
            <a:xfrm>
              <a:off x="191553" y="-358577"/>
              <a:ext cx="5158785" cy="307777"/>
            </a:xfrm>
            <a:prstGeom prst="rect">
              <a:avLst/>
            </a:prstGeom>
            <a:solidFill>
              <a:scrgbClr r="0" g="0" b="0">
                <a:alpha val="0"/>
              </a:scrgbClr>
            </a:solidFill>
          </p:spPr>
          <p:txBody>
            <a:bodyPr vert="horz" wrap="square" rtlCol="0" anchor="ctr">
              <a:spAutoFit/>
            </a:bodyPr>
            <a:lstStyle/>
            <a:p>
              <a:pPr algn="ctr"/>
              <a:r>
                <a:rPr lang="en-US" sz="1400" b="1">
                  <a:solidFill>
                    <a:srgbClr val="000000"/>
                  </a:solidFill>
                  <a:latin typeface="Tahoma" panose="020B0604030504040204" pitchFamily="34" charset="0"/>
                </a:rPr>
                <a:t>Whether Attended in 2021 or Have Plans through 2022</a:t>
              </a:r>
            </a:p>
          </p:txBody>
        </p:sp>
        <p:sp>
          <p:nvSpPr>
            <p:cNvPr id="67" name="TextBox 14">
              <a:extLst>
                <a:ext uri="{FF2B5EF4-FFF2-40B4-BE49-F238E27FC236}">
                  <a16:creationId xmlns:a16="http://schemas.microsoft.com/office/drawing/2014/main" id="{C07ADD21-BF59-47E1-8EE5-A431A554868B}"/>
                </a:ext>
              </a:extLst>
            </p:cNvPr>
            <p:cNvSpPr txBox="1"/>
            <p:nvPr>
              <p:custDataLst>
                <p:tags r:id="rId16"/>
              </p:custDataLst>
            </p:nvPr>
          </p:nvSpPr>
          <p:spPr>
            <a:xfrm>
              <a:off x="385302" y="-39802"/>
              <a:ext cx="559449" cy="246221"/>
            </a:xfrm>
            <a:prstGeom prst="rect">
              <a:avLst/>
            </a:prstGeom>
            <a:noFill/>
          </p:spPr>
          <p:txBody>
            <a:bodyPr vert="horz" wrap="square" lIns="25400" tIns="0" rIns="25400" bIns="0" rtlCol="0" anchor="ctr">
              <a:spAutoFit/>
            </a:bodyPr>
            <a:lstStyle/>
            <a:p>
              <a:pPr algn="ctr"/>
              <a:r>
                <a:rPr lang="en-US" sz="1600" b="1">
                  <a:solidFill>
                    <a:srgbClr val="FFFFFF"/>
                  </a:solidFill>
                  <a:latin typeface="Tahoma" panose="020B0604030504040204" pitchFamily="34" charset="0"/>
                </a:rPr>
                <a:t>12%</a:t>
              </a:r>
            </a:p>
          </p:txBody>
        </p:sp>
        <p:sp>
          <p:nvSpPr>
            <p:cNvPr id="68" name="TextBox 15">
              <a:extLst>
                <a:ext uri="{FF2B5EF4-FFF2-40B4-BE49-F238E27FC236}">
                  <a16:creationId xmlns:a16="http://schemas.microsoft.com/office/drawing/2014/main" id="{CFE27E46-E61C-41BB-B0D1-852463D5E24F}"/>
                </a:ext>
              </a:extLst>
            </p:cNvPr>
            <p:cNvSpPr txBox="1"/>
            <p:nvPr>
              <p:custDataLst>
                <p:tags r:id="rId17"/>
              </p:custDataLst>
            </p:nvPr>
          </p:nvSpPr>
          <p:spPr>
            <a:xfrm>
              <a:off x="-615181" y="-9025"/>
              <a:ext cx="577081" cy="184666"/>
            </a:xfrm>
            <a:prstGeom prst="rect">
              <a:avLst/>
            </a:prstGeom>
            <a:noFill/>
          </p:spPr>
          <p:txBody>
            <a:bodyPr vert="horz" wrap="square" lIns="25400" tIns="0" rIns="25400" bIns="0" rtlCol="0" anchor="ctr">
              <a:spAutoFit/>
            </a:bodyPr>
            <a:lstStyle/>
            <a:p>
              <a:pPr algn="ctr"/>
              <a:r>
                <a:rPr lang="en-US" sz="1200" b="1">
                  <a:solidFill>
                    <a:srgbClr val="000040"/>
                  </a:solidFill>
                  <a:latin typeface="Terminal"/>
                </a:rPr>
                <a:t>H1 2021</a:t>
              </a:r>
            </a:p>
          </p:txBody>
        </p:sp>
        <p:sp>
          <p:nvSpPr>
            <p:cNvPr id="69" name="TextBox 17">
              <a:extLst>
                <a:ext uri="{FF2B5EF4-FFF2-40B4-BE49-F238E27FC236}">
                  <a16:creationId xmlns:a16="http://schemas.microsoft.com/office/drawing/2014/main" id="{D32EC210-D82C-43EF-8FF0-37C066065ACA}"/>
                </a:ext>
              </a:extLst>
            </p:cNvPr>
            <p:cNvSpPr txBox="1"/>
            <p:nvPr>
              <p:custDataLst>
                <p:tags r:id="rId18"/>
              </p:custDataLst>
            </p:nvPr>
          </p:nvSpPr>
          <p:spPr>
            <a:xfrm>
              <a:off x="2491222" y="404508"/>
              <a:ext cx="559449" cy="246221"/>
            </a:xfrm>
            <a:prstGeom prst="rect">
              <a:avLst/>
            </a:prstGeom>
            <a:noFill/>
          </p:spPr>
          <p:txBody>
            <a:bodyPr vert="horz" wrap="square" lIns="25400" tIns="0" rIns="25400" bIns="0" rtlCol="0" anchor="ctr">
              <a:spAutoFit/>
            </a:bodyPr>
            <a:lstStyle/>
            <a:p>
              <a:pPr algn="ctr"/>
              <a:r>
                <a:rPr lang="en-US" sz="1600" b="1">
                  <a:solidFill>
                    <a:srgbClr val="FFFFFF"/>
                  </a:solidFill>
                  <a:latin typeface="Tahoma" panose="020B0604030504040204" pitchFamily="34" charset="0"/>
                </a:rPr>
                <a:t>50%</a:t>
              </a:r>
            </a:p>
          </p:txBody>
        </p:sp>
        <p:sp>
          <p:nvSpPr>
            <p:cNvPr id="70" name="TextBox 21">
              <a:extLst>
                <a:ext uri="{FF2B5EF4-FFF2-40B4-BE49-F238E27FC236}">
                  <a16:creationId xmlns:a16="http://schemas.microsoft.com/office/drawing/2014/main" id="{C70C9506-0297-48CD-89DC-8870BF81FC06}"/>
                </a:ext>
              </a:extLst>
            </p:cNvPr>
            <p:cNvSpPr txBox="1"/>
            <p:nvPr>
              <p:custDataLst>
                <p:tags r:id="rId19"/>
              </p:custDataLst>
            </p:nvPr>
          </p:nvSpPr>
          <p:spPr>
            <a:xfrm>
              <a:off x="-615181" y="435286"/>
              <a:ext cx="577081" cy="184666"/>
            </a:xfrm>
            <a:prstGeom prst="rect">
              <a:avLst/>
            </a:prstGeom>
            <a:noFill/>
          </p:spPr>
          <p:txBody>
            <a:bodyPr vert="horz" wrap="square" lIns="25400" tIns="0" rIns="25400" bIns="0" rtlCol="0" anchor="ctr">
              <a:spAutoFit/>
            </a:bodyPr>
            <a:lstStyle/>
            <a:p>
              <a:pPr algn="ctr"/>
              <a:r>
                <a:rPr lang="en-US" sz="1200" b="1">
                  <a:solidFill>
                    <a:srgbClr val="000040"/>
                  </a:solidFill>
                  <a:latin typeface="Terminal"/>
                </a:rPr>
                <a:t>H2 2021</a:t>
              </a:r>
            </a:p>
          </p:txBody>
        </p:sp>
        <p:sp>
          <p:nvSpPr>
            <p:cNvPr id="71" name="Flowchart: Terminator 12">
              <a:extLst>
                <a:ext uri="{FF2B5EF4-FFF2-40B4-BE49-F238E27FC236}">
                  <a16:creationId xmlns:a16="http://schemas.microsoft.com/office/drawing/2014/main" id="{60BDC44B-49AB-4067-BA51-01978DCBF18E}"/>
                </a:ext>
              </a:extLst>
            </p:cNvPr>
            <p:cNvSpPr txBox="1"/>
            <p:nvPr>
              <p:custDataLst>
                <p:tags r:id="rId20"/>
              </p:custDataLst>
            </p:nvPr>
          </p:nvSpPr>
          <p:spPr>
            <a:xfrm>
              <a:off x="2435802" y="848819"/>
              <a:ext cx="559449" cy="246221"/>
            </a:xfrm>
            <a:prstGeom prst="rect">
              <a:avLst/>
            </a:prstGeom>
            <a:noFill/>
          </p:spPr>
          <p:txBody>
            <a:bodyPr vert="horz" wrap="square" lIns="25400" tIns="0" rIns="25400" bIns="0" rtlCol="0" anchor="ctr">
              <a:spAutoFit/>
            </a:bodyPr>
            <a:lstStyle/>
            <a:p>
              <a:pPr algn="ctr"/>
              <a:r>
                <a:rPr lang="en-US" sz="1600" b="1">
                  <a:solidFill>
                    <a:srgbClr val="FFFFFF"/>
                  </a:solidFill>
                  <a:latin typeface="Tahoma" panose="020B0604030504040204" pitchFamily="34" charset="0"/>
                </a:rPr>
                <a:t>49%</a:t>
              </a:r>
            </a:p>
          </p:txBody>
        </p:sp>
        <p:sp>
          <p:nvSpPr>
            <p:cNvPr id="72" name="Flowchart: Terminator 10">
              <a:extLst>
                <a:ext uri="{FF2B5EF4-FFF2-40B4-BE49-F238E27FC236}">
                  <a16:creationId xmlns:a16="http://schemas.microsoft.com/office/drawing/2014/main" id="{B11C952A-BA6C-4961-9E7C-F644C141AF4D}"/>
                </a:ext>
              </a:extLst>
            </p:cNvPr>
            <p:cNvSpPr txBox="1"/>
            <p:nvPr>
              <p:custDataLst>
                <p:tags r:id="rId21"/>
              </p:custDataLst>
            </p:nvPr>
          </p:nvSpPr>
          <p:spPr>
            <a:xfrm>
              <a:off x="-615181" y="879596"/>
              <a:ext cx="577081" cy="184666"/>
            </a:xfrm>
            <a:prstGeom prst="rect">
              <a:avLst/>
            </a:prstGeom>
            <a:noFill/>
          </p:spPr>
          <p:txBody>
            <a:bodyPr vert="horz" wrap="square" lIns="25400" tIns="0" rIns="25400" bIns="0" rtlCol="0" anchor="ctr">
              <a:spAutoFit/>
            </a:bodyPr>
            <a:lstStyle/>
            <a:p>
              <a:pPr algn="ctr"/>
              <a:r>
                <a:rPr lang="en-US" sz="1200" b="1">
                  <a:solidFill>
                    <a:srgbClr val="000040"/>
                  </a:solidFill>
                  <a:latin typeface="Terminal"/>
                </a:rPr>
                <a:t>H1 2022</a:t>
              </a:r>
            </a:p>
          </p:txBody>
        </p:sp>
        <p:sp>
          <p:nvSpPr>
            <p:cNvPr id="73" name="TextBox 13">
              <a:extLst>
                <a:ext uri="{FF2B5EF4-FFF2-40B4-BE49-F238E27FC236}">
                  <a16:creationId xmlns:a16="http://schemas.microsoft.com/office/drawing/2014/main" id="{DBED30DD-DC15-4DFE-8721-8F3161A69F0B}"/>
                </a:ext>
              </a:extLst>
            </p:cNvPr>
            <p:cNvSpPr txBox="1"/>
            <p:nvPr>
              <p:custDataLst>
                <p:tags r:id="rId22"/>
              </p:custDataLst>
            </p:nvPr>
          </p:nvSpPr>
          <p:spPr>
            <a:xfrm>
              <a:off x="1549100" y="1293129"/>
              <a:ext cx="559449" cy="246221"/>
            </a:xfrm>
            <a:prstGeom prst="rect">
              <a:avLst/>
            </a:prstGeom>
            <a:noFill/>
          </p:spPr>
          <p:txBody>
            <a:bodyPr vert="horz" wrap="square" lIns="25400" tIns="0" rIns="25400" bIns="0" rtlCol="0" anchor="ctr">
              <a:spAutoFit/>
            </a:bodyPr>
            <a:lstStyle/>
            <a:p>
              <a:pPr algn="ctr"/>
              <a:r>
                <a:rPr lang="en-US" sz="1600" b="1">
                  <a:solidFill>
                    <a:srgbClr val="FFFFFF"/>
                  </a:solidFill>
                  <a:latin typeface="Tahoma" panose="020B0604030504040204" pitchFamily="34" charset="0"/>
                </a:rPr>
                <a:t>33%</a:t>
              </a:r>
            </a:p>
          </p:txBody>
        </p:sp>
        <p:sp>
          <p:nvSpPr>
            <p:cNvPr id="74" name="TextBox 16">
              <a:extLst>
                <a:ext uri="{FF2B5EF4-FFF2-40B4-BE49-F238E27FC236}">
                  <a16:creationId xmlns:a16="http://schemas.microsoft.com/office/drawing/2014/main" id="{D3130442-CC74-4058-A472-EACF3A4EB3C8}"/>
                </a:ext>
              </a:extLst>
            </p:cNvPr>
            <p:cNvSpPr txBox="1"/>
            <p:nvPr>
              <p:custDataLst>
                <p:tags r:id="rId23"/>
              </p:custDataLst>
            </p:nvPr>
          </p:nvSpPr>
          <p:spPr>
            <a:xfrm>
              <a:off x="-615181" y="1323906"/>
              <a:ext cx="577081" cy="184666"/>
            </a:xfrm>
            <a:prstGeom prst="rect">
              <a:avLst/>
            </a:prstGeom>
            <a:noFill/>
          </p:spPr>
          <p:txBody>
            <a:bodyPr vert="horz" wrap="square" lIns="25400" tIns="0" rIns="25400" bIns="0" rtlCol="0" anchor="ctr">
              <a:spAutoFit/>
            </a:bodyPr>
            <a:lstStyle/>
            <a:p>
              <a:pPr algn="ctr"/>
              <a:r>
                <a:rPr lang="en-US" sz="1200" b="1">
                  <a:solidFill>
                    <a:srgbClr val="000040"/>
                  </a:solidFill>
                  <a:latin typeface="Terminal"/>
                </a:rPr>
                <a:t>H2 2022</a:t>
              </a:r>
            </a:p>
          </p:txBody>
        </p:sp>
        <p:sp>
          <p:nvSpPr>
            <p:cNvPr id="82" name="TextBox 20">
              <a:extLst>
                <a:ext uri="{FF2B5EF4-FFF2-40B4-BE49-F238E27FC236}">
                  <a16:creationId xmlns:a16="http://schemas.microsoft.com/office/drawing/2014/main" id="{912FE9D5-7A9B-4D6E-9D70-98EAFC20B0F5}"/>
                </a:ext>
              </a:extLst>
            </p:cNvPr>
            <p:cNvSpPr txBox="1"/>
            <p:nvPr>
              <p:custDataLst>
                <p:tags r:id="rId24"/>
              </p:custDataLst>
            </p:nvPr>
          </p:nvSpPr>
          <p:spPr>
            <a:xfrm>
              <a:off x="496141" y="1737439"/>
              <a:ext cx="559449" cy="246221"/>
            </a:xfrm>
            <a:prstGeom prst="rect">
              <a:avLst/>
            </a:prstGeom>
            <a:noFill/>
          </p:spPr>
          <p:txBody>
            <a:bodyPr vert="horz" wrap="square" lIns="25400" tIns="0" rIns="25400" bIns="0" rtlCol="0" anchor="ctr">
              <a:spAutoFit/>
            </a:bodyPr>
            <a:lstStyle/>
            <a:p>
              <a:pPr algn="ctr"/>
              <a:r>
                <a:rPr lang="en-US" sz="1600" b="1">
                  <a:solidFill>
                    <a:srgbClr val="FFFFFF"/>
                  </a:solidFill>
                  <a:latin typeface="Tahoma" panose="020B0604030504040204" pitchFamily="34" charset="0"/>
                </a:rPr>
                <a:t>14%</a:t>
              </a:r>
            </a:p>
          </p:txBody>
        </p:sp>
        <p:sp>
          <p:nvSpPr>
            <p:cNvPr id="83" name="TextBox 42">
              <a:extLst>
                <a:ext uri="{FF2B5EF4-FFF2-40B4-BE49-F238E27FC236}">
                  <a16:creationId xmlns:a16="http://schemas.microsoft.com/office/drawing/2014/main" id="{9222BB37-8D53-44C3-BA00-3C3F7E1CA16D}"/>
                </a:ext>
              </a:extLst>
            </p:cNvPr>
            <p:cNvSpPr txBox="1"/>
            <p:nvPr>
              <p:custDataLst>
                <p:tags r:id="rId25"/>
              </p:custDataLst>
            </p:nvPr>
          </p:nvSpPr>
          <p:spPr>
            <a:xfrm>
              <a:off x="-434042" y="1768217"/>
              <a:ext cx="395942" cy="184666"/>
            </a:xfrm>
            <a:prstGeom prst="rect">
              <a:avLst/>
            </a:prstGeom>
            <a:noFill/>
          </p:spPr>
          <p:txBody>
            <a:bodyPr vert="horz" wrap="square" lIns="25400" tIns="0" rIns="25400" bIns="0" rtlCol="0" anchor="ctr">
              <a:spAutoFit/>
            </a:bodyPr>
            <a:lstStyle/>
            <a:p>
              <a:pPr algn="ctr"/>
              <a:r>
                <a:rPr lang="en-US" sz="1200" b="1">
                  <a:solidFill>
                    <a:srgbClr val="000040"/>
                  </a:solidFill>
                  <a:latin typeface="Terminal"/>
                </a:rPr>
                <a:t>None</a:t>
              </a:r>
            </a:p>
          </p:txBody>
        </p:sp>
      </p:grpSp>
      <p:grpSp>
        <p:nvGrpSpPr>
          <p:cNvPr id="81" name="Group 73">
            <a:extLst>
              <a:ext uri="{FF2B5EF4-FFF2-40B4-BE49-F238E27FC236}">
                <a16:creationId xmlns:a16="http://schemas.microsoft.com/office/drawing/2014/main" id="{1AFA31A8-B7FD-4B8A-9508-AB37391A7903}"/>
              </a:ext>
            </a:extLst>
          </p:cNvPr>
          <p:cNvGrpSpPr/>
          <p:nvPr/>
        </p:nvGrpSpPr>
        <p:grpSpPr>
          <a:xfrm>
            <a:off x="208543" y="4827664"/>
            <a:ext cx="6096000" cy="1429244"/>
            <a:chOff x="0" y="-266244"/>
            <a:chExt cx="6096000" cy="1429244"/>
          </a:xfrm>
        </p:grpSpPr>
        <p:sp>
          <p:nvSpPr>
            <p:cNvPr id="65" name="Vizual_724" hidden="1">
              <a:extLst>
                <a:ext uri="{FF2B5EF4-FFF2-40B4-BE49-F238E27FC236}">
                  <a16:creationId xmlns:a16="http://schemas.microsoft.com/office/drawing/2014/main" id="{F6575112-A4D0-4C26-A5D1-DA0246197C3B}"/>
                </a:ext>
              </a:extLst>
            </p:cNvPr>
            <p:cNvSpPr/>
            <p:nvPr>
              <p:custDataLst>
                <p:tags r:id="rId1"/>
              </p:custDataLst>
            </p:nvPr>
          </p:nvSpPr>
          <p:spPr>
            <a:xfrm>
              <a:off x="0" y="0"/>
              <a:ext cx="0" cy="0"/>
            </a:xfrm>
            <a:prstGeom prst="smileyFac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67">
              <a:extLst>
                <a:ext uri="{FF2B5EF4-FFF2-40B4-BE49-F238E27FC236}">
                  <a16:creationId xmlns:a16="http://schemas.microsoft.com/office/drawing/2014/main" id="{07562137-7EAC-4274-9696-8C4755A0A674}"/>
                </a:ext>
              </a:extLst>
            </p:cNvPr>
            <p:cNvPicPr>
              <a:picLocks/>
            </p:cNvPicPr>
            <p:nvPr>
              <p:custDataLst>
                <p:tags r:id="rId2"/>
              </p:custDataLst>
            </p:nvPr>
          </p:nvPicPr>
          <p:blipFill>
            <a:blip r:embed="rId30" cstate="print">
              <a:extLst>
                <a:ext uri="{28A0092B-C50C-407E-A947-70E740481C1C}">
                  <a14:useLocalDpi xmlns:a14="http://schemas.microsoft.com/office/drawing/2010/main" val="0"/>
                </a:ext>
              </a:extLst>
            </a:blip>
            <a:stretch>
              <a:fillRect/>
            </a:stretch>
          </p:blipFill>
          <p:spPr>
            <a:xfrm>
              <a:off x="0" y="0"/>
              <a:ext cx="6096000" cy="817123"/>
            </a:xfrm>
            <a:prstGeom prst="rect">
              <a:avLst/>
            </a:prstGeom>
          </p:spPr>
        </p:pic>
        <p:sp>
          <p:nvSpPr>
            <p:cNvPr id="76" name="TextBox 68">
              <a:extLst>
                <a:ext uri="{FF2B5EF4-FFF2-40B4-BE49-F238E27FC236}">
                  <a16:creationId xmlns:a16="http://schemas.microsoft.com/office/drawing/2014/main" id="{62EA63B9-99D7-4899-9007-6489F5757B73}"/>
                </a:ext>
              </a:extLst>
            </p:cNvPr>
            <p:cNvSpPr txBox="1"/>
            <p:nvPr>
              <p:custDataLst>
                <p:tags r:id="rId3"/>
              </p:custDataLst>
            </p:nvPr>
          </p:nvSpPr>
          <p:spPr>
            <a:xfrm>
              <a:off x="75071" y="855223"/>
              <a:ext cx="5945858" cy="307777"/>
            </a:xfrm>
            <a:prstGeom prst="rect">
              <a:avLst/>
            </a:prstGeom>
            <a:solidFill>
              <a:scrgbClr r="0" g="0" b="0">
                <a:alpha val="0"/>
              </a:scrgbClr>
            </a:solidFill>
          </p:spPr>
          <p:txBody>
            <a:bodyPr vert="horz" wrap="square" rtlCol="0" anchor="ctr">
              <a:spAutoFit/>
            </a:bodyPr>
            <a:lstStyle/>
            <a:p>
              <a:pPr algn="ctr"/>
              <a:r>
                <a:rPr lang="en-US" sz="1400" b="1" dirty="0">
                  <a:solidFill>
                    <a:srgbClr val="000040"/>
                  </a:solidFill>
                  <a:latin typeface="Tahoma" panose="020B0604030504040204" pitchFamily="34" charset="0"/>
                </a:rPr>
                <a:t>Use of Hybrid Options to Participate - both in-person and online</a:t>
              </a:r>
            </a:p>
          </p:txBody>
        </p:sp>
        <p:sp>
          <p:nvSpPr>
            <p:cNvPr id="77" name="TextBox 69">
              <a:extLst>
                <a:ext uri="{FF2B5EF4-FFF2-40B4-BE49-F238E27FC236}">
                  <a16:creationId xmlns:a16="http://schemas.microsoft.com/office/drawing/2014/main" id="{96A94BE8-B48A-4724-8E67-3C1FCCD46C8E}"/>
                </a:ext>
              </a:extLst>
            </p:cNvPr>
            <p:cNvSpPr txBox="1"/>
            <p:nvPr>
              <p:custDataLst>
                <p:tags r:id="rId4"/>
              </p:custDataLst>
            </p:nvPr>
          </p:nvSpPr>
          <p:spPr>
            <a:xfrm>
              <a:off x="1151182" y="300839"/>
              <a:ext cx="421590" cy="215444"/>
            </a:xfrm>
            <a:prstGeom prst="rect">
              <a:avLst/>
            </a:prstGeom>
            <a:solidFill>
              <a:srgbClr val="FFFFFF"/>
            </a:solidFill>
          </p:spPr>
          <p:txBody>
            <a:bodyPr vert="horz" wrap="square" lIns="25400" tIns="0" rIns="25400" bIns="0" rtlCol="0" anchor="ctr">
              <a:spAutoFit/>
            </a:bodyPr>
            <a:lstStyle/>
            <a:p>
              <a:pPr algn="ctr"/>
              <a:r>
                <a:rPr lang="en-US" sz="1400" dirty="0">
                  <a:solidFill>
                    <a:srgbClr val="004080"/>
                  </a:solidFill>
                  <a:latin typeface="Tahoma" panose="020B0604030504040204" pitchFamily="34" charset="0"/>
                </a:rPr>
                <a:t>25%</a:t>
              </a:r>
            </a:p>
          </p:txBody>
        </p:sp>
        <p:sp>
          <p:nvSpPr>
            <p:cNvPr id="78" name="TextBox 70">
              <a:extLst>
                <a:ext uri="{FF2B5EF4-FFF2-40B4-BE49-F238E27FC236}">
                  <a16:creationId xmlns:a16="http://schemas.microsoft.com/office/drawing/2014/main" id="{321166A8-97B9-437F-A605-E2FFD500FEA1}"/>
                </a:ext>
              </a:extLst>
            </p:cNvPr>
            <p:cNvSpPr txBox="1"/>
            <p:nvPr>
              <p:custDataLst>
                <p:tags r:id="rId5"/>
              </p:custDataLst>
            </p:nvPr>
          </p:nvSpPr>
          <p:spPr>
            <a:xfrm>
              <a:off x="4199182" y="300839"/>
              <a:ext cx="421590" cy="215444"/>
            </a:xfrm>
            <a:prstGeom prst="rect">
              <a:avLst/>
            </a:prstGeom>
            <a:solidFill>
              <a:srgbClr val="FFFFFF"/>
            </a:solidFill>
          </p:spPr>
          <p:txBody>
            <a:bodyPr vert="horz" wrap="square" lIns="25400" tIns="0" rIns="25400" bIns="0" rtlCol="0" anchor="ctr">
              <a:spAutoFit/>
            </a:bodyPr>
            <a:lstStyle/>
            <a:p>
              <a:pPr algn="ctr"/>
              <a:r>
                <a:rPr lang="en-US" sz="1400" dirty="0">
                  <a:solidFill>
                    <a:srgbClr val="004080"/>
                  </a:solidFill>
                  <a:latin typeface="Tahoma" panose="020B0604030504040204" pitchFamily="34" charset="0"/>
                </a:rPr>
                <a:t>31%</a:t>
              </a:r>
            </a:p>
          </p:txBody>
        </p:sp>
        <p:sp>
          <p:nvSpPr>
            <p:cNvPr id="79" name="TextBox 71">
              <a:extLst>
                <a:ext uri="{FF2B5EF4-FFF2-40B4-BE49-F238E27FC236}">
                  <a16:creationId xmlns:a16="http://schemas.microsoft.com/office/drawing/2014/main" id="{78879FA6-3864-4FED-8E3B-77FCAB93006B}"/>
                </a:ext>
              </a:extLst>
            </p:cNvPr>
            <p:cNvSpPr txBox="1"/>
            <p:nvPr>
              <p:custDataLst>
                <p:tags r:id="rId6"/>
              </p:custDataLst>
            </p:nvPr>
          </p:nvSpPr>
          <p:spPr>
            <a:xfrm>
              <a:off x="956417" y="-266244"/>
              <a:ext cx="811120" cy="215444"/>
            </a:xfrm>
            <a:prstGeom prst="rect">
              <a:avLst/>
            </a:prstGeom>
            <a:noFill/>
          </p:spPr>
          <p:txBody>
            <a:bodyPr vert="horz" wrap="square" lIns="25400" tIns="0" rIns="25400" bIns="0" rtlCol="0" anchor="ctr">
              <a:spAutoFit/>
            </a:bodyPr>
            <a:lstStyle/>
            <a:p>
              <a:pPr algn="ctr"/>
              <a:r>
                <a:rPr lang="en-US" sz="1400" b="1" dirty="0">
                  <a:solidFill>
                    <a:srgbClr val="000040"/>
                  </a:solidFill>
                  <a:latin typeface="Tahoma" panose="020B0604030504040204" pitchFamily="34" charset="0"/>
                </a:rPr>
                <a:t>H1 2021</a:t>
              </a:r>
            </a:p>
          </p:txBody>
        </p:sp>
        <p:sp>
          <p:nvSpPr>
            <p:cNvPr id="80" name="TextBox 72">
              <a:extLst>
                <a:ext uri="{FF2B5EF4-FFF2-40B4-BE49-F238E27FC236}">
                  <a16:creationId xmlns:a16="http://schemas.microsoft.com/office/drawing/2014/main" id="{B702A389-C627-4B05-A95A-F0FAA8DA39F8}"/>
                </a:ext>
              </a:extLst>
            </p:cNvPr>
            <p:cNvSpPr txBox="1"/>
            <p:nvPr>
              <p:custDataLst>
                <p:tags r:id="rId7"/>
              </p:custDataLst>
            </p:nvPr>
          </p:nvSpPr>
          <p:spPr>
            <a:xfrm>
              <a:off x="3468213" y="-266244"/>
              <a:ext cx="1883529" cy="215444"/>
            </a:xfrm>
            <a:prstGeom prst="rect">
              <a:avLst/>
            </a:prstGeom>
            <a:noFill/>
          </p:spPr>
          <p:txBody>
            <a:bodyPr vert="horz" wrap="square" lIns="25400" tIns="0" rIns="25400" bIns="0" rtlCol="0" anchor="ctr">
              <a:spAutoFit/>
            </a:bodyPr>
            <a:lstStyle/>
            <a:p>
              <a:pPr algn="ctr"/>
              <a:r>
                <a:rPr lang="en-US" sz="1400" b="1" dirty="0">
                  <a:solidFill>
                    <a:srgbClr val="000040"/>
                  </a:solidFill>
                  <a:latin typeface="Tahoma" panose="020B0604030504040204" pitchFamily="34" charset="0"/>
                </a:rPr>
                <a:t>H2 2021 THRU 2022</a:t>
              </a:r>
            </a:p>
          </p:txBody>
        </p:sp>
      </p:grpSp>
    </p:spTree>
    <p:extLst>
      <p:ext uri="{BB962C8B-B14F-4D97-AF65-F5344CB8AC3E}">
        <p14:creationId xmlns:p14="http://schemas.microsoft.com/office/powerpoint/2010/main" val="3476976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F257-CD47-4F11-B1D9-322ADCCF727F}"/>
              </a:ext>
            </a:extLst>
          </p:cNvPr>
          <p:cNvSpPr>
            <a:spLocks noGrp="1"/>
          </p:cNvSpPr>
          <p:nvPr>
            <p:ph type="title"/>
          </p:nvPr>
        </p:nvSpPr>
        <p:spPr/>
        <p:txBody>
          <a:bodyPr>
            <a:noAutofit/>
          </a:bodyPr>
          <a:lstStyle/>
          <a:p>
            <a:r>
              <a:rPr lang="en-US" sz="2800" dirty="0"/>
              <a:t>For majority, importance of reasons for attending will persist or grow in the next two years.</a:t>
            </a:r>
          </a:p>
        </p:txBody>
      </p:sp>
      <p:graphicFrame>
        <p:nvGraphicFramePr>
          <p:cNvPr id="11" name="Content Placeholder 10">
            <a:extLst>
              <a:ext uri="{FF2B5EF4-FFF2-40B4-BE49-F238E27FC236}">
                <a16:creationId xmlns:a16="http://schemas.microsoft.com/office/drawing/2014/main" id="{56C15BFA-E9B1-4578-B710-18623C5CB3F4}"/>
              </a:ext>
            </a:extLst>
          </p:cNvPr>
          <p:cNvGraphicFramePr>
            <a:graphicFrameLocks noGrp="1"/>
          </p:cNvGraphicFramePr>
          <p:nvPr>
            <p:ph idx="4294967295"/>
            <p:extLst>
              <p:ext uri="{D42A27DB-BD31-4B8C-83A1-F6EECF244321}">
                <p14:modId xmlns:p14="http://schemas.microsoft.com/office/powerpoint/2010/main" val="4071501569"/>
              </p:ext>
            </p:extLst>
          </p:nvPr>
        </p:nvGraphicFramePr>
        <p:xfrm>
          <a:off x="0" y="1254125"/>
          <a:ext cx="5937250" cy="5113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ontent Placeholder 10">
            <a:extLst>
              <a:ext uri="{FF2B5EF4-FFF2-40B4-BE49-F238E27FC236}">
                <a16:creationId xmlns:a16="http://schemas.microsoft.com/office/drawing/2014/main" id="{56C15BFA-E9B1-4578-B710-18623C5CB3F4}"/>
              </a:ext>
            </a:extLst>
          </p:cNvPr>
          <p:cNvGraphicFramePr>
            <a:graphicFrameLocks/>
          </p:cNvGraphicFramePr>
          <p:nvPr/>
        </p:nvGraphicFramePr>
        <p:xfrm>
          <a:off x="6619846" y="1276712"/>
          <a:ext cx="4894492" cy="483320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977821A-5323-4F30-928C-7B98B593B432}"/>
              </a:ext>
            </a:extLst>
          </p:cNvPr>
          <p:cNvSpPr txBox="1"/>
          <p:nvPr/>
        </p:nvSpPr>
        <p:spPr>
          <a:xfrm>
            <a:off x="1589648" y="6396335"/>
            <a:ext cx="9101797" cy="276999"/>
          </a:xfrm>
          <a:prstGeom prst="rect">
            <a:avLst/>
          </a:prstGeom>
          <a:noFill/>
        </p:spPr>
        <p:txBody>
          <a:bodyPr wrap="square" rtlCol="0">
            <a:spAutoFit/>
          </a:bodyPr>
          <a:lstStyle/>
          <a:p>
            <a:r>
              <a:rPr lang="en-US" sz="1200" dirty="0"/>
              <a:t>Among attendees that have attended in 2021 or plan to attend exhibitions through 2022  and rated a reason important (5, 6 or 7)</a:t>
            </a:r>
          </a:p>
        </p:txBody>
      </p:sp>
    </p:spTree>
    <p:extLst>
      <p:ext uri="{BB962C8B-B14F-4D97-AF65-F5344CB8AC3E}">
        <p14:creationId xmlns:p14="http://schemas.microsoft.com/office/powerpoint/2010/main" val="3056280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F257-CD47-4F11-B1D9-322ADCCF727F}"/>
              </a:ext>
            </a:extLst>
          </p:cNvPr>
          <p:cNvSpPr>
            <a:spLocks noGrp="1"/>
          </p:cNvSpPr>
          <p:nvPr>
            <p:ph type="title"/>
          </p:nvPr>
        </p:nvSpPr>
        <p:spPr/>
        <p:txBody>
          <a:bodyPr>
            <a:noAutofit/>
          </a:bodyPr>
          <a:lstStyle/>
          <a:p>
            <a:r>
              <a:rPr lang="en-US" sz="2800" dirty="0"/>
              <a:t>Same is true for those seeking F2F engagement with exhibitors at each stage of the purchase process.</a:t>
            </a:r>
          </a:p>
        </p:txBody>
      </p:sp>
      <p:graphicFrame>
        <p:nvGraphicFramePr>
          <p:cNvPr id="4" name="Content Placeholder 10">
            <a:extLst>
              <a:ext uri="{FF2B5EF4-FFF2-40B4-BE49-F238E27FC236}">
                <a16:creationId xmlns:a16="http://schemas.microsoft.com/office/drawing/2014/main" id="{56C15BFA-E9B1-4578-B710-18623C5CB3F4}"/>
              </a:ext>
            </a:extLst>
          </p:cNvPr>
          <p:cNvGraphicFramePr>
            <a:graphicFrameLocks/>
          </p:cNvGraphicFramePr>
          <p:nvPr/>
        </p:nvGraphicFramePr>
        <p:xfrm>
          <a:off x="1890943" y="1283197"/>
          <a:ext cx="7584458" cy="483320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977821A-5323-4F30-928C-7B98B593B432}"/>
              </a:ext>
            </a:extLst>
          </p:cNvPr>
          <p:cNvSpPr txBox="1"/>
          <p:nvPr/>
        </p:nvSpPr>
        <p:spPr>
          <a:xfrm>
            <a:off x="1209813" y="6097318"/>
            <a:ext cx="10043804" cy="276999"/>
          </a:xfrm>
          <a:prstGeom prst="rect">
            <a:avLst/>
          </a:prstGeom>
          <a:noFill/>
        </p:spPr>
        <p:txBody>
          <a:bodyPr wrap="square" rtlCol="0">
            <a:spAutoFit/>
          </a:bodyPr>
          <a:lstStyle/>
          <a:p>
            <a:r>
              <a:rPr lang="en-US" sz="1200" dirty="0"/>
              <a:t>Among attendees that have attended in 2021 or plan to attend exhibitions through 2022 and rated a given stage important/extremely important</a:t>
            </a:r>
          </a:p>
        </p:txBody>
      </p:sp>
    </p:spTree>
    <p:extLst>
      <p:ext uri="{BB962C8B-B14F-4D97-AF65-F5344CB8AC3E}">
        <p14:creationId xmlns:p14="http://schemas.microsoft.com/office/powerpoint/2010/main" val="2979047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EDD81-406C-4922-A546-A6055B94574B}"/>
              </a:ext>
            </a:extLst>
          </p:cNvPr>
          <p:cNvSpPr>
            <a:spLocks noGrp="1"/>
          </p:cNvSpPr>
          <p:nvPr>
            <p:ph type="title"/>
          </p:nvPr>
        </p:nvSpPr>
        <p:spPr/>
        <p:txBody>
          <a:bodyPr>
            <a:noAutofit/>
          </a:bodyPr>
          <a:lstStyle/>
          <a:p>
            <a:r>
              <a:rPr lang="en-US" sz="2800" dirty="0"/>
              <a:t>Along the edges there is a group, 22% to 8%, that will use other channels for purposes where the role of exhibitions will be less.</a:t>
            </a:r>
            <a:br>
              <a:rPr lang="en-US" sz="2800" dirty="0"/>
            </a:br>
            <a:endParaRPr lang="en-US" sz="2800" dirty="0"/>
          </a:p>
        </p:txBody>
      </p:sp>
      <p:grpSp>
        <p:nvGrpSpPr>
          <p:cNvPr id="11" name="Group 12">
            <a:extLst>
              <a:ext uri="{FF2B5EF4-FFF2-40B4-BE49-F238E27FC236}">
                <a16:creationId xmlns:a16="http://schemas.microsoft.com/office/drawing/2014/main" id="{3503A787-A235-4EC9-AE35-06EABB91E642}"/>
              </a:ext>
            </a:extLst>
          </p:cNvPr>
          <p:cNvGrpSpPr/>
          <p:nvPr/>
        </p:nvGrpSpPr>
        <p:grpSpPr>
          <a:xfrm>
            <a:off x="251928" y="2666442"/>
            <a:ext cx="5691585" cy="3239836"/>
            <a:chOff x="0" y="-266244"/>
            <a:chExt cx="7132911" cy="2961868"/>
          </a:xfrm>
        </p:grpSpPr>
        <p:sp>
          <p:nvSpPr>
            <p:cNvPr id="3" name="Vizual_4397" hidden="1">
              <a:extLst>
                <a:ext uri="{FF2B5EF4-FFF2-40B4-BE49-F238E27FC236}">
                  <a16:creationId xmlns:a16="http://schemas.microsoft.com/office/drawing/2014/main" id="{D078A6F3-AC21-483C-80F3-E4E104C3C4EE}"/>
                </a:ext>
              </a:extLst>
            </p:cNvPr>
            <p:cNvSpPr/>
            <p:nvPr>
              <p:custDataLst>
                <p:tags r:id="rId8"/>
              </p:custDataLst>
            </p:nvPr>
          </p:nvSpPr>
          <p:spPr>
            <a:xfrm>
              <a:off x="0" y="0"/>
              <a:ext cx="0" cy="0"/>
            </a:xfrm>
            <a:prstGeom prst="smileyFac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0">
              <a:extLst>
                <a:ext uri="{FF2B5EF4-FFF2-40B4-BE49-F238E27FC236}">
                  <a16:creationId xmlns:a16="http://schemas.microsoft.com/office/drawing/2014/main" id="{81881B1C-C99B-4E6E-9A63-02AD56FA3EC8}"/>
                </a:ext>
              </a:extLst>
            </p:cNvPr>
            <p:cNvPicPr>
              <a:picLocks/>
            </p:cNvPicPr>
            <p:nvPr>
              <p:custDataLst>
                <p:tags r:id="rId9"/>
              </p:custDataLst>
            </p:nvPr>
          </p:nvPicPr>
          <p:blipFill>
            <a:blip r:embed="rId17" cstate="print">
              <a:extLst>
                <a:ext uri="{28A0092B-C50C-407E-A947-70E740481C1C}">
                  <a14:useLocalDpi xmlns:a14="http://schemas.microsoft.com/office/drawing/2010/main" val="0"/>
                </a:ext>
              </a:extLst>
            </a:blip>
            <a:stretch>
              <a:fillRect/>
            </a:stretch>
          </p:blipFill>
          <p:spPr>
            <a:xfrm>
              <a:off x="0" y="0"/>
              <a:ext cx="7132911" cy="2349747"/>
            </a:xfrm>
            <a:prstGeom prst="rect">
              <a:avLst/>
            </a:prstGeom>
          </p:spPr>
        </p:pic>
        <p:sp>
          <p:nvSpPr>
            <p:cNvPr id="6" name="Picture 8">
              <a:extLst>
                <a:ext uri="{FF2B5EF4-FFF2-40B4-BE49-F238E27FC236}">
                  <a16:creationId xmlns:a16="http://schemas.microsoft.com/office/drawing/2014/main" id="{7BF461DD-82C6-4D1A-A1A9-2BCD8B8F13CF}"/>
                </a:ext>
              </a:extLst>
            </p:cNvPr>
            <p:cNvSpPr txBox="1"/>
            <p:nvPr>
              <p:custDataLst>
                <p:tags r:id="rId10"/>
              </p:custDataLst>
            </p:nvPr>
          </p:nvSpPr>
          <p:spPr>
            <a:xfrm>
              <a:off x="2291106" y="2387847"/>
              <a:ext cx="2550699" cy="307777"/>
            </a:xfrm>
            <a:prstGeom prst="rect">
              <a:avLst/>
            </a:prstGeom>
            <a:solidFill>
              <a:scrgbClr r="0" g="0" b="0">
                <a:alpha val="0"/>
              </a:scrgbClr>
            </a:solidFill>
          </p:spPr>
          <p:txBody>
            <a:bodyPr vert="horz" wrap="square" rtlCol="0" anchor="ctr">
              <a:spAutoFit/>
            </a:bodyPr>
            <a:lstStyle/>
            <a:p>
              <a:pPr algn="ctr"/>
              <a:r>
                <a:rPr lang="en-US" sz="1400" b="1">
                  <a:solidFill>
                    <a:srgbClr val="000040"/>
                  </a:solidFill>
                  <a:latin typeface="Tahoma" panose="020B0604030504040204" pitchFamily="34" charset="0"/>
                </a:rPr>
                <a:t>Virtual Only B2B Channels</a:t>
              </a:r>
            </a:p>
          </p:txBody>
        </p:sp>
        <p:sp>
          <p:nvSpPr>
            <p:cNvPr id="7" name="TextBox 11">
              <a:extLst>
                <a:ext uri="{FF2B5EF4-FFF2-40B4-BE49-F238E27FC236}">
                  <a16:creationId xmlns:a16="http://schemas.microsoft.com/office/drawing/2014/main" id="{FE9397EF-A92D-485A-A8AC-DCD4DB2A4C36}"/>
                </a:ext>
              </a:extLst>
            </p:cNvPr>
            <p:cNvSpPr txBox="1"/>
            <p:nvPr>
              <p:custDataLst>
                <p:tags r:id="rId11"/>
              </p:custDataLst>
            </p:nvPr>
          </p:nvSpPr>
          <p:spPr>
            <a:xfrm>
              <a:off x="1572432" y="1612645"/>
              <a:ext cx="604037" cy="212241"/>
            </a:xfrm>
            <a:prstGeom prst="rect">
              <a:avLst/>
            </a:prstGeom>
            <a:solidFill>
              <a:srgbClr val="FFFFFF"/>
            </a:solidFill>
          </p:spPr>
          <p:txBody>
            <a:bodyPr vert="horz" wrap="square" lIns="25400" tIns="0" rIns="25400" bIns="0" rtlCol="0" anchor="ctr">
              <a:spAutoFit/>
            </a:bodyPr>
            <a:lstStyle/>
            <a:p>
              <a:pPr algn="ctr"/>
              <a:r>
                <a:rPr lang="en-US" sz="1400" dirty="0">
                  <a:solidFill>
                    <a:srgbClr val="004080"/>
                  </a:solidFill>
                  <a:latin typeface="Tahoma" panose="020B0604030504040204" pitchFamily="34" charset="0"/>
                </a:rPr>
                <a:t>51%</a:t>
              </a:r>
            </a:p>
          </p:txBody>
        </p:sp>
        <p:sp>
          <p:nvSpPr>
            <p:cNvPr id="8" name="TextBox 68">
              <a:extLst>
                <a:ext uri="{FF2B5EF4-FFF2-40B4-BE49-F238E27FC236}">
                  <a16:creationId xmlns:a16="http://schemas.microsoft.com/office/drawing/2014/main" id="{9D6ED7AC-0259-41BF-B49D-5BCD1DB4AC68}"/>
                </a:ext>
              </a:extLst>
            </p:cNvPr>
            <p:cNvSpPr txBox="1"/>
            <p:nvPr>
              <p:custDataLst>
                <p:tags r:id="rId12"/>
              </p:custDataLst>
            </p:nvPr>
          </p:nvSpPr>
          <p:spPr>
            <a:xfrm>
              <a:off x="5138889" y="1622231"/>
              <a:ext cx="604037" cy="212241"/>
            </a:xfrm>
            <a:prstGeom prst="rect">
              <a:avLst/>
            </a:prstGeom>
            <a:solidFill>
              <a:srgbClr val="FFFFFF"/>
            </a:solidFill>
          </p:spPr>
          <p:txBody>
            <a:bodyPr vert="horz" wrap="square" lIns="25400" tIns="0" rIns="25400" bIns="0" rtlCol="0" anchor="ctr">
              <a:spAutoFit/>
            </a:bodyPr>
            <a:lstStyle/>
            <a:p>
              <a:pPr algn="ctr"/>
              <a:r>
                <a:rPr lang="en-US" sz="1400" dirty="0">
                  <a:solidFill>
                    <a:srgbClr val="004080"/>
                  </a:solidFill>
                  <a:latin typeface="Tahoma" panose="020B0604030504040204" pitchFamily="34" charset="0"/>
                </a:rPr>
                <a:t>50%</a:t>
              </a:r>
            </a:p>
          </p:txBody>
        </p:sp>
        <p:sp>
          <p:nvSpPr>
            <p:cNvPr id="9" name="TextBox 76">
              <a:extLst>
                <a:ext uri="{FF2B5EF4-FFF2-40B4-BE49-F238E27FC236}">
                  <a16:creationId xmlns:a16="http://schemas.microsoft.com/office/drawing/2014/main" id="{38094883-A842-4317-A36F-90B812ADA5C4}"/>
                </a:ext>
              </a:extLst>
            </p:cNvPr>
            <p:cNvSpPr txBox="1"/>
            <p:nvPr>
              <p:custDataLst>
                <p:tags r:id="rId13"/>
              </p:custDataLst>
            </p:nvPr>
          </p:nvSpPr>
          <p:spPr>
            <a:xfrm>
              <a:off x="759710" y="-266244"/>
              <a:ext cx="2047035" cy="215444"/>
            </a:xfrm>
            <a:prstGeom prst="rect">
              <a:avLst/>
            </a:prstGeom>
            <a:noFill/>
          </p:spPr>
          <p:txBody>
            <a:bodyPr vert="horz" wrap="square" lIns="25400" tIns="0" rIns="25400" bIns="0" rtlCol="0" anchor="ctr">
              <a:spAutoFit/>
            </a:bodyPr>
            <a:lstStyle/>
            <a:p>
              <a:pPr algn="ctr"/>
              <a:r>
                <a:rPr lang="en-US" sz="1400" b="1" dirty="0">
                  <a:solidFill>
                    <a:srgbClr val="000040"/>
                  </a:solidFill>
                  <a:latin typeface="Tahoma" panose="020B0604030504040204" pitchFamily="34" charset="0"/>
                </a:rPr>
                <a:t>Reasons for attending</a:t>
              </a:r>
            </a:p>
          </p:txBody>
        </p:sp>
        <p:sp>
          <p:nvSpPr>
            <p:cNvPr id="10" name="TextBox 77">
              <a:extLst>
                <a:ext uri="{FF2B5EF4-FFF2-40B4-BE49-F238E27FC236}">
                  <a16:creationId xmlns:a16="http://schemas.microsoft.com/office/drawing/2014/main" id="{355F44E1-A181-4896-A6C3-C2D210E757EA}"/>
                </a:ext>
              </a:extLst>
            </p:cNvPr>
            <p:cNvSpPr txBox="1"/>
            <p:nvPr>
              <p:custDataLst>
                <p:tags r:id="rId14"/>
              </p:custDataLst>
            </p:nvPr>
          </p:nvSpPr>
          <p:spPr>
            <a:xfrm>
              <a:off x="4004763" y="-266244"/>
              <a:ext cx="2689840" cy="215444"/>
            </a:xfrm>
            <a:prstGeom prst="rect">
              <a:avLst/>
            </a:prstGeom>
            <a:noFill/>
          </p:spPr>
          <p:txBody>
            <a:bodyPr vert="horz" wrap="square" lIns="25400" tIns="0" rIns="25400" bIns="0" rtlCol="0" anchor="ctr">
              <a:spAutoFit/>
            </a:bodyPr>
            <a:lstStyle/>
            <a:p>
              <a:pPr algn="ctr"/>
              <a:r>
                <a:rPr lang="en-US" sz="1400" b="1">
                  <a:solidFill>
                    <a:srgbClr val="000040"/>
                  </a:solidFill>
                  <a:latin typeface="Tahoma" panose="020B0604030504040204" pitchFamily="34" charset="0"/>
                </a:rPr>
                <a:t>Engaging F2F with exhibitors</a:t>
              </a:r>
            </a:p>
          </p:txBody>
        </p:sp>
      </p:grpSp>
      <p:grpSp>
        <p:nvGrpSpPr>
          <p:cNvPr id="109" name="Group 12">
            <a:extLst>
              <a:ext uri="{FF2B5EF4-FFF2-40B4-BE49-F238E27FC236}">
                <a16:creationId xmlns:a16="http://schemas.microsoft.com/office/drawing/2014/main" id="{ED7BD0EC-E527-4E68-B279-573B4188994B}"/>
              </a:ext>
            </a:extLst>
          </p:cNvPr>
          <p:cNvGrpSpPr/>
          <p:nvPr/>
        </p:nvGrpSpPr>
        <p:grpSpPr>
          <a:xfrm>
            <a:off x="6096000" y="2752531"/>
            <a:ext cx="5194041" cy="3074286"/>
            <a:chOff x="0" y="-266244"/>
            <a:chExt cx="6099894" cy="3788082"/>
          </a:xfrm>
        </p:grpSpPr>
        <p:sp>
          <p:nvSpPr>
            <p:cNvPr id="101" name="Vizual_4397" hidden="1">
              <a:extLst>
                <a:ext uri="{FF2B5EF4-FFF2-40B4-BE49-F238E27FC236}">
                  <a16:creationId xmlns:a16="http://schemas.microsoft.com/office/drawing/2014/main" id="{F103065A-72B3-407C-80F1-CF77AA26B9CE}"/>
                </a:ext>
              </a:extLst>
            </p:cNvPr>
            <p:cNvSpPr/>
            <p:nvPr>
              <p:custDataLst>
                <p:tags r:id="rId1"/>
              </p:custDataLst>
            </p:nvPr>
          </p:nvSpPr>
          <p:spPr>
            <a:xfrm>
              <a:off x="0" y="0"/>
              <a:ext cx="0" cy="0"/>
            </a:xfrm>
            <a:prstGeom prst="smileyFac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
              <a:extLst>
                <a:ext uri="{FF2B5EF4-FFF2-40B4-BE49-F238E27FC236}">
                  <a16:creationId xmlns:a16="http://schemas.microsoft.com/office/drawing/2014/main" id="{AB8CD5DA-ADDB-4EDE-92D6-23A73E0D8AED}"/>
                </a:ext>
              </a:extLst>
            </p:cNvPr>
            <p:cNvPicPr>
              <a:picLocks/>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0" y="242262"/>
              <a:ext cx="6099894" cy="2816448"/>
            </a:xfrm>
            <a:prstGeom prst="rect">
              <a:avLst/>
            </a:prstGeom>
          </p:spPr>
        </p:pic>
        <p:sp>
          <p:nvSpPr>
            <p:cNvPr id="104" name="Picture 8">
              <a:extLst>
                <a:ext uri="{FF2B5EF4-FFF2-40B4-BE49-F238E27FC236}">
                  <a16:creationId xmlns:a16="http://schemas.microsoft.com/office/drawing/2014/main" id="{9E9A3121-7472-420D-82E5-4AD93ED057D8}"/>
                </a:ext>
              </a:extLst>
            </p:cNvPr>
            <p:cNvSpPr txBox="1"/>
            <p:nvPr>
              <p:custDataLst>
                <p:tags r:id="rId3"/>
              </p:custDataLst>
            </p:nvPr>
          </p:nvSpPr>
          <p:spPr>
            <a:xfrm>
              <a:off x="1523116" y="3214061"/>
              <a:ext cx="3116559" cy="307777"/>
            </a:xfrm>
            <a:prstGeom prst="rect">
              <a:avLst/>
            </a:prstGeom>
            <a:solidFill>
              <a:scrgbClr r="0" g="0" b="0">
                <a:alpha val="0"/>
              </a:scrgbClr>
            </a:solidFill>
          </p:spPr>
          <p:txBody>
            <a:bodyPr vert="horz" wrap="square" rtlCol="0" anchor="ctr">
              <a:spAutoFit/>
            </a:bodyPr>
            <a:lstStyle/>
            <a:p>
              <a:pPr algn="ctr"/>
              <a:r>
                <a:rPr lang="en-US" sz="1400" b="1" dirty="0">
                  <a:solidFill>
                    <a:srgbClr val="000040"/>
                  </a:solidFill>
                  <a:latin typeface="Tahoma" panose="020B0604030504040204" pitchFamily="34" charset="0"/>
                </a:rPr>
                <a:t>Other in-person, F2F B2B events</a:t>
              </a:r>
            </a:p>
          </p:txBody>
        </p:sp>
        <p:sp>
          <p:nvSpPr>
            <p:cNvPr id="105" name="TextBox 11">
              <a:extLst>
                <a:ext uri="{FF2B5EF4-FFF2-40B4-BE49-F238E27FC236}">
                  <a16:creationId xmlns:a16="http://schemas.microsoft.com/office/drawing/2014/main" id="{795A8DF2-A8F4-4E88-B6C8-45C1D306E140}"/>
                </a:ext>
              </a:extLst>
            </p:cNvPr>
            <p:cNvSpPr txBox="1"/>
            <p:nvPr>
              <p:custDataLst>
                <p:tags r:id="rId4"/>
              </p:custDataLst>
            </p:nvPr>
          </p:nvSpPr>
          <p:spPr>
            <a:xfrm>
              <a:off x="1313205" y="2208826"/>
              <a:ext cx="556942" cy="258235"/>
            </a:xfrm>
            <a:prstGeom prst="rect">
              <a:avLst/>
            </a:prstGeom>
            <a:solidFill>
              <a:srgbClr val="FFFFFF"/>
            </a:solidFill>
          </p:spPr>
          <p:txBody>
            <a:bodyPr vert="horz" wrap="square" lIns="25400" tIns="0" rIns="25400" bIns="0" rtlCol="0" anchor="ctr">
              <a:spAutoFit/>
            </a:bodyPr>
            <a:lstStyle/>
            <a:p>
              <a:pPr algn="ctr"/>
              <a:r>
                <a:rPr lang="en-US" sz="1400" dirty="0">
                  <a:solidFill>
                    <a:srgbClr val="004080"/>
                  </a:solidFill>
                  <a:latin typeface="Tahoma" panose="020B0604030504040204" pitchFamily="34" charset="0"/>
                </a:rPr>
                <a:t>47%</a:t>
              </a:r>
            </a:p>
          </p:txBody>
        </p:sp>
        <p:sp>
          <p:nvSpPr>
            <p:cNvPr id="106" name="TextBox 105">
              <a:extLst>
                <a:ext uri="{FF2B5EF4-FFF2-40B4-BE49-F238E27FC236}">
                  <a16:creationId xmlns:a16="http://schemas.microsoft.com/office/drawing/2014/main" id="{AEEA6F68-BD67-4A4D-8CDB-A44D8E75F928}"/>
                </a:ext>
              </a:extLst>
            </p:cNvPr>
            <p:cNvSpPr txBox="1"/>
            <p:nvPr>
              <p:custDataLst>
                <p:tags r:id="rId5"/>
              </p:custDataLst>
            </p:nvPr>
          </p:nvSpPr>
          <p:spPr>
            <a:xfrm>
              <a:off x="4361204" y="2248305"/>
              <a:ext cx="556942" cy="258235"/>
            </a:xfrm>
            <a:prstGeom prst="rect">
              <a:avLst/>
            </a:prstGeom>
            <a:solidFill>
              <a:srgbClr val="FFFFFF"/>
            </a:solidFill>
          </p:spPr>
          <p:txBody>
            <a:bodyPr vert="horz" wrap="square" lIns="25400" tIns="0" rIns="25400" bIns="0" rtlCol="0" anchor="ctr">
              <a:spAutoFit/>
            </a:bodyPr>
            <a:lstStyle/>
            <a:p>
              <a:pPr algn="ctr"/>
              <a:r>
                <a:rPr lang="en-US" sz="1400" dirty="0">
                  <a:solidFill>
                    <a:srgbClr val="004080"/>
                  </a:solidFill>
                  <a:latin typeface="Tahoma" panose="020B0604030504040204" pitchFamily="34" charset="0"/>
                </a:rPr>
                <a:t>49%</a:t>
              </a:r>
            </a:p>
          </p:txBody>
        </p:sp>
        <p:sp>
          <p:nvSpPr>
            <p:cNvPr id="107" name="TextBox 106">
              <a:extLst>
                <a:ext uri="{FF2B5EF4-FFF2-40B4-BE49-F238E27FC236}">
                  <a16:creationId xmlns:a16="http://schemas.microsoft.com/office/drawing/2014/main" id="{0EF2420B-9009-434B-BB37-64428E20FFC3}"/>
                </a:ext>
              </a:extLst>
            </p:cNvPr>
            <p:cNvSpPr txBox="1"/>
            <p:nvPr>
              <p:custDataLst>
                <p:tags r:id="rId6"/>
              </p:custDataLst>
            </p:nvPr>
          </p:nvSpPr>
          <p:spPr>
            <a:xfrm>
              <a:off x="32405" y="-266244"/>
              <a:ext cx="2983189" cy="215444"/>
            </a:xfrm>
            <a:prstGeom prst="rect">
              <a:avLst/>
            </a:prstGeom>
            <a:noFill/>
          </p:spPr>
          <p:txBody>
            <a:bodyPr vert="horz" wrap="square" lIns="25400" tIns="0" rIns="25400" bIns="0" rtlCol="0" anchor="ctr">
              <a:spAutoFit/>
            </a:bodyPr>
            <a:lstStyle/>
            <a:p>
              <a:pPr algn="ctr"/>
              <a:r>
                <a:rPr lang="en-US" sz="1400" b="1" dirty="0">
                  <a:solidFill>
                    <a:srgbClr val="000040"/>
                  </a:solidFill>
                  <a:latin typeface="Tahoma" panose="020B0604030504040204" pitchFamily="34" charset="0"/>
                </a:rPr>
                <a:t>Other in-person, F2F B2B events</a:t>
              </a:r>
            </a:p>
          </p:txBody>
        </p:sp>
        <p:sp>
          <p:nvSpPr>
            <p:cNvPr id="108" name="TextBox 107">
              <a:extLst>
                <a:ext uri="{FF2B5EF4-FFF2-40B4-BE49-F238E27FC236}">
                  <a16:creationId xmlns:a16="http://schemas.microsoft.com/office/drawing/2014/main" id="{2258B1A2-78A7-4180-966C-08B2168CDE1F}"/>
                </a:ext>
              </a:extLst>
            </p:cNvPr>
            <p:cNvSpPr txBox="1"/>
            <p:nvPr>
              <p:custDataLst>
                <p:tags r:id="rId7"/>
              </p:custDataLst>
            </p:nvPr>
          </p:nvSpPr>
          <p:spPr>
            <a:xfrm>
              <a:off x="3227080" y="-266244"/>
              <a:ext cx="2689840" cy="215444"/>
            </a:xfrm>
            <a:prstGeom prst="rect">
              <a:avLst/>
            </a:prstGeom>
            <a:noFill/>
          </p:spPr>
          <p:txBody>
            <a:bodyPr vert="horz" wrap="square" lIns="25400" tIns="0" rIns="25400" bIns="0" rtlCol="0" anchor="ctr">
              <a:spAutoFit/>
            </a:bodyPr>
            <a:lstStyle/>
            <a:p>
              <a:pPr algn="ctr"/>
              <a:r>
                <a:rPr lang="en-US" sz="1400" b="1" dirty="0">
                  <a:solidFill>
                    <a:srgbClr val="000040"/>
                  </a:solidFill>
                  <a:latin typeface="Tahoma" panose="020B0604030504040204" pitchFamily="34" charset="0"/>
                </a:rPr>
                <a:t>Engaging F2F with exhibitors</a:t>
              </a:r>
            </a:p>
          </p:txBody>
        </p:sp>
      </p:grpSp>
    </p:spTree>
    <p:extLst>
      <p:ext uri="{BB962C8B-B14F-4D97-AF65-F5344CB8AC3E}">
        <p14:creationId xmlns:p14="http://schemas.microsoft.com/office/powerpoint/2010/main" val="467481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F257-CD47-4F11-B1D9-322ADCCF727F}"/>
              </a:ext>
            </a:extLst>
          </p:cNvPr>
          <p:cNvSpPr>
            <a:spLocks noGrp="1"/>
          </p:cNvSpPr>
          <p:nvPr>
            <p:ph type="title"/>
          </p:nvPr>
        </p:nvSpPr>
        <p:spPr/>
        <p:txBody>
          <a:bodyPr>
            <a:noAutofit/>
          </a:bodyPr>
          <a:lstStyle/>
          <a:p>
            <a:r>
              <a:rPr lang="en-US" sz="2800" dirty="0"/>
              <a:t>For exhibitors, the value of B2B exhibitions in helping achieve marketing and sales objectives will persist or expand in the next two years.</a:t>
            </a:r>
          </a:p>
        </p:txBody>
      </p:sp>
      <p:graphicFrame>
        <p:nvGraphicFramePr>
          <p:cNvPr id="11" name="Content Placeholder 10">
            <a:extLst>
              <a:ext uri="{FF2B5EF4-FFF2-40B4-BE49-F238E27FC236}">
                <a16:creationId xmlns:a16="http://schemas.microsoft.com/office/drawing/2014/main" id="{56C15BFA-E9B1-4578-B710-18623C5CB3F4}"/>
              </a:ext>
            </a:extLst>
          </p:cNvPr>
          <p:cNvGraphicFramePr>
            <a:graphicFrameLocks noGrp="1"/>
          </p:cNvGraphicFramePr>
          <p:nvPr>
            <p:ph idx="4294967295"/>
            <p:extLst>
              <p:ext uri="{D42A27DB-BD31-4B8C-83A1-F6EECF244321}">
                <p14:modId xmlns:p14="http://schemas.microsoft.com/office/powerpoint/2010/main" val="2489210725"/>
              </p:ext>
            </p:extLst>
          </p:nvPr>
        </p:nvGraphicFramePr>
        <p:xfrm>
          <a:off x="0" y="2190750"/>
          <a:ext cx="6092825" cy="434181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p:cNvSpPr txBox="1"/>
          <p:nvPr/>
        </p:nvSpPr>
        <p:spPr>
          <a:xfrm>
            <a:off x="1056068" y="1812977"/>
            <a:ext cx="4662152" cy="6020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accent1">
                    <a:lumMod val="75000"/>
                  </a:schemeClr>
                </a:solidFill>
              </a:rPr>
              <a:t>Helping Meet High Priority Marketing Objectives</a:t>
            </a:r>
          </a:p>
        </p:txBody>
      </p:sp>
      <p:graphicFrame>
        <p:nvGraphicFramePr>
          <p:cNvPr id="8" name="Content Placeholder 10">
            <a:extLst>
              <a:ext uri="{FF2B5EF4-FFF2-40B4-BE49-F238E27FC236}">
                <a16:creationId xmlns:a16="http://schemas.microsoft.com/office/drawing/2014/main" id="{DD24F36C-6BB6-4398-8984-22FDFE2FBBD9}"/>
              </a:ext>
            </a:extLst>
          </p:cNvPr>
          <p:cNvGraphicFramePr>
            <a:graphicFrameLocks/>
          </p:cNvGraphicFramePr>
          <p:nvPr/>
        </p:nvGraphicFramePr>
        <p:xfrm>
          <a:off x="5896331" y="2189971"/>
          <a:ext cx="6295670" cy="43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
            <a:extLst>
              <a:ext uri="{FF2B5EF4-FFF2-40B4-BE49-F238E27FC236}">
                <a16:creationId xmlns:a16="http://schemas.microsoft.com/office/drawing/2014/main" id="{E1067F46-5BE7-4B88-A982-EB33218F82A0}"/>
              </a:ext>
            </a:extLst>
          </p:cNvPr>
          <p:cNvSpPr txBox="1"/>
          <p:nvPr/>
        </p:nvSpPr>
        <p:spPr>
          <a:xfrm>
            <a:off x="7058762" y="1844231"/>
            <a:ext cx="4662152" cy="6020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accent1">
                    <a:lumMod val="75000"/>
                  </a:schemeClr>
                </a:solidFill>
              </a:rPr>
              <a:t>Helping Meet High Priority Sales Objectives</a:t>
            </a:r>
          </a:p>
        </p:txBody>
      </p:sp>
      <p:sp>
        <p:nvSpPr>
          <p:cNvPr id="10" name="TextBox 9">
            <a:extLst>
              <a:ext uri="{FF2B5EF4-FFF2-40B4-BE49-F238E27FC236}">
                <a16:creationId xmlns:a16="http://schemas.microsoft.com/office/drawing/2014/main" id="{22D050D6-83A0-4EBB-853A-0F5B103EF9FE}"/>
              </a:ext>
            </a:extLst>
          </p:cNvPr>
          <p:cNvSpPr txBox="1"/>
          <p:nvPr/>
        </p:nvSpPr>
        <p:spPr>
          <a:xfrm>
            <a:off x="1688126" y="6396335"/>
            <a:ext cx="8370277" cy="461665"/>
          </a:xfrm>
          <a:prstGeom prst="rect">
            <a:avLst/>
          </a:prstGeom>
          <a:noFill/>
        </p:spPr>
        <p:txBody>
          <a:bodyPr wrap="square" rtlCol="0">
            <a:spAutoFit/>
          </a:bodyPr>
          <a:lstStyle/>
          <a:p>
            <a:pPr algn="ctr"/>
            <a:r>
              <a:rPr lang="en-US" sz="1200" dirty="0"/>
              <a:t>Among exhibitors that have exhibited in 2021 or have exhibit plans through 2022 and rated use of exhibitions as very high/high value in supporting a given objective</a:t>
            </a:r>
          </a:p>
        </p:txBody>
      </p:sp>
    </p:spTree>
    <p:extLst>
      <p:ext uri="{BB962C8B-B14F-4D97-AF65-F5344CB8AC3E}">
        <p14:creationId xmlns:p14="http://schemas.microsoft.com/office/powerpoint/2010/main" val="525603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F257-CD47-4F11-B1D9-322ADCCF727F}"/>
              </a:ext>
            </a:extLst>
          </p:cNvPr>
          <p:cNvSpPr>
            <a:spLocks noGrp="1"/>
          </p:cNvSpPr>
          <p:nvPr>
            <p:ph type="title"/>
          </p:nvPr>
        </p:nvSpPr>
        <p:spPr/>
        <p:txBody>
          <a:bodyPr>
            <a:noAutofit/>
          </a:bodyPr>
          <a:lstStyle/>
          <a:p>
            <a:r>
              <a:rPr lang="en-US" sz="2800" dirty="0"/>
              <a:t>Same is true for those seeking F2F engagement with attendees at each stage of the purchase process.</a:t>
            </a:r>
          </a:p>
        </p:txBody>
      </p:sp>
      <p:graphicFrame>
        <p:nvGraphicFramePr>
          <p:cNvPr id="4" name="Content Placeholder 10">
            <a:extLst>
              <a:ext uri="{FF2B5EF4-FFF2-40B4-BE49-F238E27FC236}">
                <a16:creationId xmlns:a16="http://schemas.microsoft.com/office/drawing/2014/main" id="{56C15BFA-E9B1-4578-B710-18623C5CB3F4}"/>
              </a:ext>
            </a:extLst>
          </p:cNvPr>
          <p:cNvGraphicFramePr>
            <a:graphicFrameLocks/>
          </p:cNvGraphicFramePr>
          <p:nvPr/>
        </p:nvGraphicFramePr>
        <p:xfrm>
          <a:off x="1890943" y="1395169"/>
          <a:ext cx="7584458" cy="483320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977821A-5323-4F30-928C-7B98B593B432}"/>
              </a:ext>
            </a:extLst>
          </p:cNvPr>
          <p:cNvSpPr txBox="1"/>
          <p:nvPr/>
        </p:nvSpPr>
        <p:spPr>
          <a:xfrm>
            <a:off x="3175159" y="6396335"/>
            <a:ext cx="6371688" cy="461665"/>
          </a:xfrm>
          <a:prstGeom prst="rect">
            <a:avLst/>
          </a:prstGeom>
          <a:noFill/>
        </p:spPr>
        <p:txBody>
          <a:bodyPr wrap="square" rtlCol="0">
            <a:spAutoFit/>
          </a:bodyPr>
          <a:lstStyle/>
          <a:p>
            <a:r>
              <a:rPr lang="en-US" sz="1200" dirty="0"/>
              <a:t>Among exhibitors that have exhibited in 2021 or have exhibit plans through 2022 and rated use of exhibitions as Extremely Important/Important for a given stage</a:t>
            </a:r>
          </a:p>
        </p:txBody>
      </p:sp>
    </p:spTree>
    <p:extLst>
      <p:ext uri="{BB962C8B-B14F-4D97-AF65-F5344CB8AC3E}">
        <p14:creationId xmlns:p14="http://schemas.microsoft.com/office/powerpoint/2010/main" val="3416787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EDD81-406C-4922-A546-A6055B94574B}"/>
              </a:ext>
            </a:extLst>
          </p:cNvPr>
          <p:cNvSpPr>
            <a:spLocks noGrp="1"/>
          </p:cNvSpPr>
          <p:nvPr>
            <p:ph type="title"/>
          </p:nvPr>
        </p:nvSpPr>
        <p:spPr/>
        <p:txBody>
          <a:bodyPr>
            <a:noAutofit/>
          </a:bodyPr>
          <a:lstStyle/>
          <a:p>
            <a:r>
              <a:rPr lang="en-US" sz="2800" dirty="0"/>
              <a:t>Again, on the edges, a minority will use other channels to fulfill roles that will be reduced for B2B exhibitions.</a:t>
            </a:r>
          </a:p>
        </p:txBody>
      </p:sp>
      <p:grpSp>
        <p:nvGrpSpPr>
          <p:cNvPr id="16" name="Group 22">
            <a:extLst>
              <a:ext uri="{FF2B5EF4-FFF2-40B4-BE49-F238E27FC236}">
                <a16:creationId xmlns:a16="http://schemas.microsoft.com/office/drawing/2014/main" id="{1CC19F5E-E669-4FA2-BF63-9BA359B1F2C9}"/>
              </a:ext>
            </a:extLst>
          </p:cNvPr>
          <p:cNvGrpSpPr/>
          <p:nvPr/>
        </p:nvGrpSpPr>
        <p:grpSpPr>
          <a:xfrm>
            <a:off x="2012005" y="1759346"/>
            <a:ext cx="8167990" cy="1359026"/>
            <a:chOff x="-1794222" y="-358577"/>
            <a:chExt cx="7524472" cy="1528568"/>
          </a:xfrm>
        </p:grpSpPr>
        <p:sp>
          <p:nvSpPr>
            <p:cNvPr id="3" name="Vizual_1220" hidden="1">
              <a:extLst>
                <a:ext uri="{FF2B5EF4-FFF2-40B4-BE49-F238E27FC236}">
                  <a16:creationId xmlns:a16="http://schemas.microsoft.com/office/drawing/2014/main" id="{CAA3A442-C8AE-49E1-8D18-AD650D5B7DF0}"/>
                </a:ext>
              </a:extLst>
            </p:cNvPr>
            <p:cNvSpPr/>
            <p:nvPr>
              <p:custDataLst>
                <p:tags r:id="rId1"/>
              </p:custDataLst>
            </p:nvPr>
          </p:nvSpPr>
          <p:spPr>
            <a:xfrm>
              <a:off x="0" y="0"/>
              <a:ext cx="0" cy="0"/>
            </a:xfrm>
            <a:prstGeom prst="smileyFac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0">
              <a:extLst>
                <a:ext uri="{FF2B5EF4-FFF2-40B4-BE49-F238E27FC236}">
                  <a16:creationId xmlns:a16="http://schemas.microsoft.com/office/drawing/2014/main" id="{CF571596-C91E-4C6A-B88C-37C82C4C42D9}"/>
                </a:ext>
              </a:extLst>
            </p:cNvPr>
            <p:cNvPicPr>
              <a:picLocks/>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0" y="0"/>
              <a:ext cx="5541891" cy="1058563"/>
            </a:xfrm>
            <a:prstGeom prst="rect">
              <a:avLst/>
            </a:prstGeom>
          </p:spPr>
        </p:pic>
        <p:sp>
          <p:nvSpPr>
            <p:cNvPr id="6" name="TextBox 13">
              <a:extLst>
                <a:ext uri="{FF2B5EF4-FFF2-40B4-BE49-F238E27FC236}">
                  <a16:creationId xmlns:a16="http://schemas.microsoft.com/office/drawing/2014/main" id="{02876710-2027-4E56-B5BA-68B4FA01DD85}"/>
                </a:ext>
              </a:extLst>
            </p:cNvPr>
            <p:cNvSpPr/>
            <p:nvPr>
              <p:custDataLst>
                <p:tags r:id="rId3"/>
              </p:custDataLst>
            </p:nvPr>
          </p:nvSpPr>
          <p:spPr>
            <a:xfrm>
              <a:off x="496706" y="-111428"/>
              <a:ext cx="779994" cy="389997"/>
            </a:xfrm>
            <a:prstGeom prst="flowChartTerminator">
              <a:avLst/>
            </a:prstGeom>
            <a:solidFill>
              <a:srgbClr val="1E51AC"/>
            </a:solidFill>
            <a:ln w="381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20">
              <a:extLst>
                <a:ext uri="{FF2B5EF4-FFF2-40B4-BE49-F238E27FC236}">
                  <a16:creationId xmlns:a16="http://schemas.microsoft.com/office/drawing/2014/main" id="{F56EB888-E1B1-4A91-A126-ACE8CA9A0CC3}"/>
                </a:ext>
              </a:extLst>
            </p:cNvPr>
            <p:cNvSpPr/>
            <p:nvPr>
              <p:custDataLst>
                <p:tags r:id="rId4"/>
              </p:custDataLst>
            </p:nvPr>
          </p:nvSpPr>
          <p:spPr>
            <a:xfrm>
              <a:off x="441287" y="334283"/>
              <a:ext cx="779994" cy="389997"/>
            </a:xfrm>
            <a:prstGeom prst="flowChartTerminator">
              <a:avLst/>
            </a:prstGeom>
            <a:solidFill>
              <a:srgbClr val="5CC5EF"/>
            </a:solidFill>
            <a:ln w="381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40">
              <a:extLst>
                <a:ext uri="{FF2B5EF4-FFF2-40B4-BE49-F238E27FC236}">
                  <a16:creationId xmlns:a16="http://schemas.microsoft.com/office/drawing/2014/main" id="{51C9D683-039E-4C1B-809A-A26A4DE5DCFB}"/>
                </a:ext>
              </a:extLst>
            </p:cNvPr>
            <p:cNvSpPr/>
            <p:nvPr>
              <p:custDataLst>
                <p:tags r:id="rId5"/>
              </p:custDataLst>
            </p:nvPr>
          </p:nvSpPr>
          <p:spPr>
            <a:xfrm>
              <a:off x="718381" y="779994"/>
              <a:ext cx="779994" cy="389997"/>
            </a:xfrm>
            <a:prstGeom prst="flowChartTerminator">
              <a:avLst/>
            </a:prstGeom>
            <a:solidFill>
              <a:srgbClr val="94B525"/>
            </a:solidFill>
            <a:ln w="381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8">
              <a:extLst>
                <a:ext uri="{FF2B5EF4-FFF2-40B4-BE49-F238E27FC236}">
                  <a16:creationId xmlns:a16="http://schemas.microsoft.com/office/drawing/2014/main" id="{DA817806-7E82-4B51-B9BB-C6F91F406945}"/>
                </a:ext>
              </a:extLst>
            </p:cNvPr>
            <p:cNvSpPr txBox="1"/>
            <p:nvPr>
              <p:custDataLst>
                <p:tags r:id="rId6"/>
              </p:custDataLst>
            </p:nvPr>
          </p:nvSpPr>
          <p:spPr>
            <a:xfrm>
              <a:off x="-188358" y="-358577"/>
              <a:ext cx="5918608" cy="307777"/>
            </a:xfrm>
            <a:prstGeom prst="rect">
              <a:avLst/>
            </a:prstGeom>
            <a:solidFill>
              <a:scrgbClr r="0" g="0" b="0">
                <a:alpha val="0"/>
              </a:scrgbClr>
            </a:solidFill>
          </p:spPr>
          <p:txBody>
            <a:bodyPr vert="horz" wrap="square" rtlCol="0" anchor="ctr">
              <a:spAutoFit/>
            </a:bodyPr>
            <a:lstStyle/>
            <a:p>
              <a:pPr algn="ctr"/>
              <a:r>
                <a:rPr lang="en-US" sz="1400" b="1" dirty="0">
                  <a:solidFill>
                    <a:srgbClr val="000000"/>
                  </a:solidFill>
                  <a:latin typeface="Tahoma" panose="020B0604030504040204" pitchFamily="34" charset="0"/>
                </a:rPr>
                <a:t>Identified 1+ Areas Where Role of Exhibitions Will Be Reduced </a:t>
              </a:r>
            </a:p>
          </p:txBody>
        </p:sp>
        <p:sp>
          <p:nvSpPr>
            <p:cNvPr id="10" name="TextBox 14">
              <a:extLst>
                <a:ext uri="{FF2B5EF4-FFF2-40B4-BE49-F238E27FC236}">
                  <a16:creationId xmlns:a16="http://schemas.microsoft.com/office/drawing/2014/main" id="{698C0251-7094-43BF-94A3-B38EECFD5865}"/>
                </a:ext>
              </a:extLst>
            </p:cNvPr>
            <p:cNvSpPr txBox="1"/>
            <p:nvPr>
              <p:custDataLst>
                <p:tags r:id="rId7"/>
              </p:custDataLst>
            </p:nvPr>
          </p:nvSpPr>
          <p:spPr>
            <a:xfrm>
              <a:off x="606979" y="-39540"/>
              <a:ext cx="559449" cy="246221"/>
            </a:xfrm>
            <a:prstGeom prst="rect">
              <a:avLst/>
            </a:prstGeom>
            <a:noFill/>
          </p:spPr>
          <p:txBody>
            <a:bodyPr vert="horz" wrap="square" lIns="25400" tIns="0" rIns="25400" bIns="0" rtlCol="0" anchor="ctr">
              <a:spAutoFit/>
            </a:bodyPr>
            <a:lstStyle/>
            <a:p>
              <a:pPr algn="ctr"/>
              <a:r>
                <a:rPr lang="en-US" sz="1600" b="1" dirty="0">
                  <a:solidFill>
                    <a:srgbClr val="FFFFFF"/>
                  </a:solidFill>
                  <a:latin typeface="Tahoma" panose="020B0604030504040204" pitchFamily="34" charset="0"/>
                </a:rPr>
                <a:t>16%</a:t>
              </a:r>
            </a:p>
          </p:txBody>
        </p:sp>
        <p:sp>
          <p:nvSpPr>
            <p:cNvPr id="11" name="Flowchart: Terminator 8">
              <a:extLst>
                <a:ext uri="{FF2B5EF4-FFF2-40B4-BE49-F238E27FC236}">
                  <a16:creationId xmlns:a16="http://schemas.microsoft.com/office/drawing/2014/main" id="{282EC02E-9637-4E03-A7EF-2C98B2AC6ED5}"/>
                </a:ext>
              </a:extLst>
            </p:cNvPr>
            <p:cNvSpPr txBox="1"/>
            <p:nvPr>
              <p:custDataLst>
                <p:tags r:id="rId8"/>
              </p:custDataLst>
            </p:nvPr>
          </p:nvSpPr>
          <p:spPr>
            <a:xfrm>
              <a:off x="-1430854" y="-8762"/>
              <a:ext cx="1392754" cy="184666"/>
            </a:xfrm>
            <a:prstGeom prst="rect">
              <a:avLst/>
            </a:prstGeom>
            <a:noFill/>
          </p:spPr>
          <p:txBody>
            <a:bodyPr vert="horz" wrap="square" lIns="25400" tIns="0" rIns="25400" bIns="0" rtlCol="0" anchor="ctr">
              <a:spAutoFit/>
            </a:bodyPr>
            <a:lstStyle/>
            <a:p>
              <a:pPr algn="ctr"/>
              <a:r>
                <a:rPr lang="en-US" sz="1200" b="1" dirty="0">
                  <a:solidFill>
                    <a:srgbClr val="000040"/>
                  </a:solidFill>
                  <a:latin typeface="Terminal"/>
                </a:rPr>
                <a:t>Marketing objectives</a:t>
              </a:r>
            </a:p>
          </p:txBody>
        </p:sp>
        <p:sp>
          <p:nvSpPr>
            <p:cNvPr id="12" name="TextBox 17">
              <a:extLst>
                <a:ext uri="{FF2B5EF4-FFF2-40B4-BE49-F238E27FC236}">
                  <a16:creationId xmlns:a16="http://schemas.microsoft.com/office/drawing/2014/main" id="{320614EF-111C-4B75-A5B9-6120F5B3CC3C}"/>
                </a:ext>
              </a:extLst>
            </p:cNvPr>
            <p:cNvSpPr txBox="1"/>
            <p:nvPr>
              <p:custDataLst>
                <p:tags r:id="rId9"/>
              </p:custDataLst>
            </p:nvPr>
          </p:nvSpPr>
          <p:spPr>
            <a:xfrm>
              <a:off x="551560" y="406171"/>
              <a:ext cx="559449" cy="246221"/>
            </a:xfrm>
            <a:prstGeom prst="rect">
              <a:avLst/>
            </a:prstGeom>
            <a:noFill/>
          </p:spPr>
          <p:txBody>
            <a:bodyPr vert="horz" wrap="square" lIns="25400" tIns="0" rIns="25400" bIns="0" rtlCol="0" anchor="ctr">
              <a:spAutoFit/>
            </a:bodyPr>
            <a:lstStyle/>
            <a:p>
              <a:pPr algn="ctr"/>
              <a:r>
                <a:rPr lang="en-US" sz="1600" b="1" dirty="0">
                  <a:solidFill>
                    <a:srgbClr val="FFFFFF"/>
                  </a:solidFill>
                  <a:latin typeface="Tahoma" panose="020B0604030504040204" pitchFamily="34" charset="0"/>
                </a:rPr>
                <a:t>15%</a:t>
              </a:r>
            </a:p>
          </p:txBody>
        </p:sp>
        <p:sp>
          <p:nvSpPr>
            <p:cNvPr id="13" name="Flowchart: Terminator 11">
              <a:extLst>
                <a:ext uri="{FF2B5EF4-FFF2-40B4-BE49-F238E27FC236}">
                  <a16:creationId xmlns:a16="http://schemas.microsoft.com/office/drawing/2014/main" id="{1CBED9AB-C9D0-4279-BC58-C9FC763D868D}"/>
                </a:ext>
              </a:extLst>
            </p:cNvPr>
            <p:cNvSpPr txBox="1"/>
            <p:nvPr>
              <p:custDataLst>
                <p:tags r:id="rId10"/>
              </p:custDataLst>
            </p:nvPr>
          </p:nvSpPr>
          <p:spPr>
            <a:xfrm>
              <a:off x="-1096275" y="436949"/>
              <a:ext cx="1058175" cy="184666"/>
            </a:xfrm>
            <a:prstGeom prst="rect">
              <a:avLst/>
            </a:prstGeom>
            <a:noFill/>
          </p:spPr>
          <p:txBody>
            <a:bodyPr vert="horz" wrap="square" lIns="25400" tIns="0" rIns="25400" bIns="0" rtlCol="0" anchor="ctr">
              <a:spAutoFit/>
            </a:bodyPr>
            <a:lstStyle/>
            <a:p>
              <a:pPr algn="ctr"/>
              <a:r>
                <a:rPr lang="en-US" sz="1200" b="1" dirty="0">
                  <a:solidFill>
                    <a:srgbClr val="000040"/>
                  </a:solidFill>
                  <a:latin typeface="Terminal"/>
                </a:rPr>
                <a:t>Sales objectives</a:t>
              </a:r>
            </a:p>
          </p:txBody>
        </p:sp>
        <p:sp>
          <p:nvSpPr>
            <p:cNvPr id="14" name="Flowchart: Terminator 24">
              <a:extLst>
                <a:ext uri="{FF2B5EF4-FFF2-40B4-BE49-F238E27FC236}">
                  <a16:creationId xmlns:a16="http://schemas.microsoft.com/office/drawing/2014/main" id="{488A09D6-DD75-4BEE-95E7-E0FB43120148}"/>
                </a:ext>
              </a:extLst>
            </p:cNvPr>
            <p:cNvSpPr txBox="1"/>
            <p:nvPr>
              <p:custDataLst>
                <p:tags r:id="rId11"/>
              </p:custDataLst>
            </p:nvPr>
          </p:nvSpPr>
          <p:spPr>
            <a:xfrm>
              <a:off x="828653" y="851882"/>
              <a:ext cx="559449" cy="246221"/>
            </a:xfrm>
            <a:prstGeom prst="rect">
              <a:avLst/>
            </a:prstGeom>
            <a:noFill/>
          </p:spPr>
          <p:txBody>
            <a:bodyPr vert="horz" wrap="square" lIns="25400" tIns="0" rIns="25400" bIns="0" rtlCol="0" anchor="ctr">
              <a:spAutoFit/>
            </a:bodyPr>
            <a:lstStyle/>
            <a:p>
              <a:pPr algn="ctr"/>
              <a:r>
                <a:rPr lang="en-US" sz="1600" b="1" dirty="0">
                  <a:solidFill>
                    <a:srgbClr val="FFFFFF"/>
                  </a:solidFill>
                  <a:latin typeface="Tahoma" panose="020B0604030504040204" pitchFamily="34" charset="0"/>
                </a:rPr>
                <a:t>20%</a:t>
              </a:r>
            </a:p>
          </p:txBody>
        </p:sp>
        <p:sp>
          <p:nvSpPr>
            <p:cNvPr id="15" name="TextBox 30">
              <a:extLst>
                <a:ext uri="{FF2B5EF4-FFF2-40B4-BE49-F238E27FC236}">
                  <a16:creationId xmlns:a16="http://schemas.microsoft.com/office/drawing/2014/main" id="{4761138E-A218-4597-98A3-BE8989D3177B}"/>
                </a:ext>
              </a:extLst>
            </p:cNvPr>
            <p:cNvSpPr txBox="1"/>
            <p:nvPr>
              <p:custDataLst>
                <p:tags r:id="rId12"/>
              </p:custDataLst>
            </p:nvPr>
          </p:nvSpPr>
          <p:spPr>
            <a:xfrm>
              <a:off x="-1794222" y="882659"/>
              <a:ext cx="1756122" cy="184666"/>
            </a:xfrm>
            <a:prstGeom prst="rect">
              <a:avLst/>
            </a:prstGeom>
            <a:noFill/>
          </p:spPr>
          <p:txBody>
            <a:bodyPr vert="horz" wrap="square" lIns="25400" tIns="0" rIns="25400" bIns="0" rtlCol="0" anchor="ctr">
              <a:spAutoFit/>
            </a:bodyPr>
            <a:lstStyle/>
            <a:p>
              <a:pPr algn="ctr"/>
              <a:r>
                <a:rPr lang="en-US" sz="1200" b="1" dirty="0">
                  <a:solidFill>
                    <a:srgbClr val="000040"/>
                  </a:solidFill>
                  <a:latin typeface="Terminal"/>
                </a:rPr>
                <a:t>Stages of Purchase Process</a:t>
              </a:r>
            </a:p>
          </p:txBody>
        </p:sp>
      </p:grpSp>
      <p:graphicFrame>
        <p:nvGraphicFramePr>
          <p:cNvPr id="39" name="Chart 38">
            <a:extLst>
              <a:ext uri="{FF2B5EF4-FFF2-40B4-BE49-F238E27FC236}">
                <a16:creationId xmlns:a16="http://schemas.microsoft.com/office/drawing/2014/main" id="{066C570D-CC25-427B-BEB6-D29AAA11E0D1}"/>
              </a:ext>
            </a:extLst>
          </p:cNvPr>
          <p:cNvGraphicFramePr/>
          <p:nvPr/>
        </p:nvGraphicFramePr>
        <p:xfrm>
          <a:off x="1807538" y="3599970"/>
          <a:ext cx="8167989" cy="2490192"/>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2663277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EDD81-406C-4922-A546-A6055B94574B}"/>
              </a:ext>
            </a:extLst>
          </p:cNvPr>
          <p:cNvSpPr>
            <a:spLocks noGrp="1"/>
          </p:cNvSpPr>
          <p:nvPr>
            <p:ph type="title"/>
          </p:nvPr>
        </p:nvSpPr>
        <p:spPr/>
        <p:txBody>
          <a:bodyPr>
            <a:noAutofit/>
          </a:bodyPr>
          <a:lstStyle/>
          <a:p>
            <a:r>
              <a:rPr lang="en-US" sz="2800" dirty="0"/>
              <a:t>Exhibitors actively use other channels to promote participation, signaling </a:t>
            </a:r>
            <a:r>
              <a:rPr lang="en-US" sz="2800" dirty="0" err="1"/>
              <a:t>omni</a:t>
            </a:r>
            <a:r>
              <a:rPr lang="en-US" sz="2800" dirty="0"/>
              <a:t> channel marketing opportunities to mine.</a:t>
            </a:r>
          </a:p>
        </p:txBody>
      </p:sp>
      <p:graphicFrame>
        <p:nvGraphicFramePr>
          <p:cNvPr id="39" name="Chart 38">
            <a:extLst>
              <a:ext uri="{FF2B5EF4-FFF2-40B4-BE49-F238E27FC236}">
                <a16:creationId xmlns:a16="http://schemas.microsoft.com/office/drawing/2014/main" id="{066C570D-CC25-427B-BEB6-D29AAA11E0D1}"/>
              </a:ext>
            </a:extLst>
          </p:cNvPr>
          <p:cNvGraphicFramePr/>
          <p:nvPr/>
        </p:nvGraphicFramePr>
        <p:xfrm>
          <a:off x="108857" y="1747771"/>
          <a:ext cx="11974286" cy="45115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9743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p&#10;&#10;Description automatically generated with low confidence">
            <a:extLst>
              <a:ext uri="{FF2B5EF4-FFF2-40B4-BE49-F238E27FC236}">
                <a16:creationId xmlns:a16="http://schemas.microsoft.com/office/drawing/2014/main" id="{4F587880-9952-4936-9794-0E4EB2F4AD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94" t="9091" r="17304"/>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6E9F3B-DD3B-4620-AA88-99FD433CFA1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tx1"/>
                </a:solidFill>
                <a:latin typeface="+mj-lt"/>
                <a:ea typeface="+mj-ea"/>
                <a:cs typeface="+mj-cs"/>
              </a:rPr>
              <a:t>New Opportunities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846B3B-2283-4B3E-BB3D-28891427AF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C39355-C4A6-4ABB-91DA-551F4DA30E13}"/>
              </a:ext>
            </a:extLst>
          </p:cNvPr>
          <p:cNvSpPr>
            <a:spLocks noGrp="1"/>
          </p:cNvSpPr>
          <p:nvPr>
            <p:ph type="sldNum" sz="quarter" idx="12"/>
          </p:nvPr>
        </p:nvSpPr>
        <p:spPr/>
        <p:txBody>
          <a:bodyPr/>
          <a:lstStyle/>
          <a:p>
            <a:fld id="{0972D430-95A8-4AA9-ABDA-423A25D49370}" type="slidenum">
              <a:rPr lang="en-US" smtClean="0"/>
              <a:pPr/>
              <a:t>29</a:t>
            </a:fld>
            <a:endParaRPr lang="en-US"/>
          </a:p>
        </p:txBody>
      </p:sp>
    </p:spTree>
    <p:extLst>
      <p:ext uri="{BB962C8B-B14F-4D97-AF65-F5344CB8AC3E}">
        <p14:creationId xmlns:p14="http://schemas.microsoft.com/office/powerpoint/2010/main" val="1409677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D207-4FF6-4ED0-A133-CF17CE316EA5}"/>
              </a:ext>
            </a:extLst>
          </p:cNvPr>
          <p:cNvSpPr>
            <a:spLocks noGrp="1"/>
          </p:cNvSpPr>
          <p:nvPr>
            <p:ph type="title"/>
          </p:nvPr>
        </p:nvSpPr>
        <p:spPr>
          <a:xfrm>
            <a:off x="416169" y="301458"/>
            <a:ext cx="10515600" cy="2549117"/>
          </a:xfrm>
        </p:spPr>
        <p:txBody>
          <a:bodyPr>
            <a:normAutofit/>
          </a:bodyPr>
          <a:lstStyle/>
          <a:p>
            <a:r>
              <a:rPr lang="en-US" dirty="0"/>
              <a:t>Impact and Recovery Outlook</a:t>
            </a:r>
          </a:p>
        </p:txBody>
      </p:sp>
      <p:sp>
        <p:nvSpPr>
          <p:cNvPr id="3" name="Text Placeholder 2">
            <a:extLst>
              <a:ext uri="{FF2B5EF4-FFF2-40B4-BE49-F238E27FC236}">
                <a16:creationId xmlns:a16="http://schemas.microsoft.com/office/drawing/2014/main" id="{EDE211D0-BBF8-412A-9271-9F5544AED0C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7225676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3DFDF7-CA3C-419F-A7AF-5E3379C68C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FFB74762-F335-4A40-B036-35D7A9D426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pic>
        <p:nvPicPr>
          <p:cNvPr id="5" name="Picture 4" descr="Icon, circle&#10;&#10;Description automatically generated">
            <a:extLst>
              <a:ext uri="{FF2B5EF4-FFF2-40B4-BE49-F238E27FC236}">
                <a16:creationId xmlns:a16="http://schemas.microsoft.com/office/drawing/2014/main" id="{20BEAB14-AC19-4028-9A91-AA1C7CE680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1354"/>
            <a:ext cx="12192000" cy="6353845"/>
          </a:xfrm>
          <a:prstGeom prst="rect">
            <a:avLst/>
          </a:prstGeom>
        </p:spPr>
      </p:pic>
      <p:sp>
        <p:nvSpPr>
          <p:cNvPr id="6" name="TextBox 5">
            <a:extLst>
              <a:ext uri="{FF2B5EF4-FFF2-40B4-BE49-F238E27FC236}">
                <a16:creationId xmlns:a16="http://schemas.microsoft.com/office/drawing/2014/main" id="{BBE5CCF2-2C27-4532-B28F-90AEB968667A}"/>
              </a:ext>
            </a:extLst>
          </p:cNvPr>
          <p:cNvSpPr txBox="1"/>
          <p:nvPr/>
        </p:nvSpPr>
        <p:spPr>
          <a:xfrm>
            <a:off x="6260123" y="2883877"/>
            <a:ext cx="2157046" cy="2246769"/>
          </a:xfrm>
          <a:prstGeom prst="rect">
            <a:avLst/>
          </a:prstGeom>
          <a:noFill/>
        </p:spPr>
        <p:txBody>
          <a:bodyPr wrap="square" rtlCol="0">
            <a:spAutoFit/>
          </a:bodyPr>
          <a:lstStyle/>
          <a:p>
            <a:pPr algn="ctr"/>
            <a:r>
              <a:rPr lang="en-US" sz="2800" dirty="0">
                <a:latin typeface="Arial Rounded MT Bold" panose="020F0704030504030204" pitchFamily="34" charset="0"/>
              </a:rPr>
              <a:t>The show is a touchpoint. Not an endpoint.</a:t>
            </a:r>
          </a:p>
        </p:txBody>
      </p:sp>
    </p:spTree>
    <p:extLst>
      <p:ext uri="{BB962C8B-B14F-4D97-AF65-F5344CB8AC3E}">
        <p14:creationId xmlns:p14="http://schemas.microsoft.com/office/powerpoint/2010/main" val="1613529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674820-895B-4EE9-BACD-A014416C00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4D1D3F93-CE82-4B2B-ACE4-4445CE43A5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6B40740-21F0-427E-9E20-B229613D3C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7" y="-760047"/>
            <a:ext cx="12825046" cy="8550031"/>
          </a:xfrm>
          <a:prstGeom prst="rect">
            <a:avLst/>
          </a:prstGeom>
        </p:spPr>
      </p:pic>
    </p:spTree>
    <p:extLst>
      <p:ext uri="{BB962C8B-B14F-4D97-AF65-F5344CB8AC3E}">
        <p14:creationId xmlns:p14="http://schemas.microsoft.com/office/powerpoint/2010/main" val="517319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8B97-DBD3-4FA0-94EA-74BF80E1559F}"/>
              </a:ext>
            </a:extLst>
          </p:cNvPr>
          <p:cNvSpPr>
            <a:spLocks noGrp="1"/>
          </p:cNvSpPr>
          <p:nvPr>
            <p:ph type="title"/>
          </p:nvPr>
        </p:nvSpPr>
        <p:spPr/>
        <p:txBody>
          <a:bodyPr/>
          <a:lstStyle/>
          <a:p>
            <a:r>
              <a:rPr lang="en-US" dirty="0"/>
              <a:t>Create and Sustain Value Creation</a:t>
            </a:r>
          </a:p>
        </p:txBody>
      </p:sp>
      <p:sp>
        <p:nvSpPr>
          <p:cNvPr id="3" name="Content Placeholder 2">
            <a:extLst>
              <a:ext uri="{FF2B5EF4-FFF2-40B4-BE49-F238E27FC236}">
                <a16:creationId xmlns:a16="http://schemas.microsoft.com/office/drawing/2014/main" id="{213B3B53-3C30-46A7-93A9-E993BDF14CFB}"/>
              </a:ext>
            </a:extLst>
          </p:cNvPr>
          <p:cNvSpPr>
            <a:spLocks noGrp="1"/>
          </p:cNvSpPr>
          <p:nvPr>
            <p:ph idx="1"/>
          </p:nvPr>
        </p:nvSpPr>
        <p:spPr/>
        <p:txBody>
          <a:bodyPr/>
          <a:lstStyle/>
          <a:p>
            <a:r>
              <a:rPr lang="en-US" dirty="0"/>
              <a:t>Invest sufficient capital and talent in large, risky initiatives to achieve winning position</a:t>
            </a:r>
          </a:p>
          <a:p>
            <a:r>
              <a:rPr lang="en-US" dirty="0"/>
              <a:t>Construct a portfolio of strategic initiatives that deliver returns exceeding the cost of capital</a:t>
            </a:r>
          </a:p>
          <a:p>
            <a:r>
              <a:rPr lang="en-US" dirty="0"/>
              <a:t>Dynamically allocate capital and talent to the business and activities that create the most value</a:t>
            </a:r>
          </a:p>
          <a:p>
            <a:r>
              <a:rPr lang="en-US" dirty="0"/>
              <a:t>Generate value not only for your exhibitors and visitors, but also for employees and other stakeholders</a:t>
            </a:r>
          </a:p>
          <a:p>
            <a:r>
              <a:rPr lang="en-US" dirty="0"/>
              <a:t>Resist the temptation to take actions that boost short-term profits</a:t>
            </a:r>
          </a:p>
        </p:txBody>
      </p:sp>
      <p:sp>
        <p:nvSpPr>
          <p:cNvPr id="4" name="Footer Placeholder 3">
            <a:extLst>
              <a:ext uri="{FF2B5EF4-FFF2-40B4-BE49-F238E27FC236}">
                <a16:creationId xmlns:a16="http://schemas.microsoft.com/office/drawing/2014/main" id="{7038B9DD-695B-4647-B51C-11DF5C201EE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84ACB6"/>
                </a:solidFill>
                <a:effectLst/>
                <a:uLnTx/>
                <a:uFillTx/>
                <a:latin typeface="Calibri" panose="020F0502020204030204"/>
                <a:ea typeface="+mn-ea"/>
                <a:cs typeface="+mn-cs"/>
              </a:rPr>
              <a:t>S</a:t>
            </a:r>
            <a:r>
              <a:rPr kumimoji="0" lang="en-US" sz="2000" b="0" i="0" u="none" strike="noStrike" kern="1200" cap="none" spc="0" normalizeH="0" baseline="0" noProof="0" dirty="0" err="1">
                <a:ln>
                  <a:noFill/>
                </a:ln>
                <a:solidFill>
                  <a:schemeClr val="bg1"/>
                </a:solidFill>
                <a:effectLst/>
                <a:uLnTx/>
                <a:uFillTx/>
                <a:latin typeface="Calibri" panose="020F0502020204030204"/>
                <a:ea typeface="+mn-ea"/>
                <a:cs typeface="+mn-cs"/>
              </a:rPr>
              <a:t>source</a:t>
            </a: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chemeClr val="bg1"/>
                </a:solidFill>
                <a:effectLst/>
                <a:uLnTx/>
                <a:uFillTx/>
                <a:latin typeface="Calibri" panose="020F0502020204030204"/>
                <a:ea typeface="+mn-ea"/>
                <a:cs typeface="+mn-cs"/>
              </a:rPr>
              <a:t>FCLTGlobal</a:t>
            </a: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 and McKinsey, 22 July 2021</a:t>
            </a:r>
            <a:endParaRPr kumimoji="0" lang="en-US" sz="2000" b="0" i="0" u="none" strike="noStrike" kern="1200" cap="none" spc="0" normalizeH="0" baseline="0" noProof="0" dirty="0">
              <a:ln>
                <a:noFill/>
              </a:ln>
              <a:solidFill>
                <a:srgbClr val="84ACB6"/>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E791A3B-01DF-4167-BCC9-7E5148A4F9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84ACB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280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F380F1C-B2D9-44C8-8D43-6EBDD48C80B9}"/>
              </a:ext>
            </a:extLst>
          </p:cNvPr>
          <p:cNvGraphicFramePr/>
          <p:nvPr>
            <p:extLst>
              <p:ext uri="{D42A27DB-BD31-4B8C-83A1-F6EECF244321}">
                <p14:modId xmlns:p14="http://schemas.microsoft.com/office/powerpoint/2010/main" val="2304449652"/>
              </p:ext>
            </p:extLst>
          </p:nvPr>
        </p:nvGraphicFramePr>
        <p:xfrm>
          <a:off x="1016000" y="297635"/>
          <a:ext cx="10160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a:extLst>
              <a:ext uri="{FF2B5EF4-FFF2-40B4-BE49-F238E27FC236}">
                <a16:creationId xmlns:a16="http://schemas.microsoft.com/office/drawing/2014/main" id="{D49C2D96-3EC4-477D-8BEB-9F1E3DCE08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686851-6FF1-4EFF-A0D1-81CAC7CB9604}"/>
              </a:ext>
            </a:extLst>
          </p:cNvPr>
          <p:cNvSpPr>
            <a:spLocks noGrp="1"/>
          </p:cNvSpPr>
          <p:nvPr>
            <p:ph type="sldNum" sz="quarter" idx="12"/>
          </p:nvPr>
        </p:nvSpPr>
        <p:spPr/>
        <p:txBody>
          <a:bodyPr/>
          <a:lstStyle/>
          <a:p>
            <a:fld id="{0972D430-95A8-4AA9-ABDA-423A25D49370}" type="slidenum">
              <a:rPr lang="en-US" smtClean="0"/>
              <a:pPr/>
              <a:t>33</a:t>
            </a:fld>
            <a:endParaRPr lang="en-US"/>
          </a:p>
        </p:txBody>
      </p:sp>
    </p:spTree>
    <p:extLst>
      <p:ext uri="{BB962C8B-B14F-4D97-AF65-F5344CB8AC3E}">
        <p14:creationId xmlns:p14="http://schemas.microsoft.com/office/powerpoint/2010/main" val="2545590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3614C77-9A7F-42F9-A0F0-FED99625EF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785" r="9184" b="1"/>
          <a:stretch/>
        </p:blipFill>
        <p:spPr>
          <a:xfrm>
            <a:off x="1" y="10"/>
            <a:ext cx="9669642" cy="6857990"/>
          </a:xfrm>
          <a:prstGeom prst="rect">
            <a:avLst/>
          </a:prstGeom>
          <a:solidFill>
            <a:srgbClr val="FFFFFF">
              <a:shade val="85000"/>
            </a:srgbClr>
          </a:solidFill>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019C447-DF0C-4AA7-AD3D-220D6D734682}"/>
              </a:ext>
            </a:extLst>
          </p:cNvPr>
          <p:cNvSpPr>
            <a:spLocks noGrp="1"/>
          </p:cNvSpPr>
          <p:nvPr>
            <p:ph type="title"/>
          </p:nvPr>
        </p:nvSpPr>
        <p:spPr>
          <a:xfrm>
            <a:off x="7531610" y="365125"/>
            <a:ext cx="3822189" cy="1899912"/>
          </a:xfrm>
        </p:spPr>
        <p:txBody>
          <a:bodyPr>
            <a:normAutofit/>
          </a:bodyPr>
          <a:lstStyle/>
          <a:p>
            <a:pPr algn="ctr"/>
            <a:r>
              <a:rPr lang="en-US" sz="4000" dirty="0"/>
              <a:t>Event Platforms</a:t>
            </a:r>
          </a:p>
        </p:txBody>
      </p:sp>
      <p:sp>
        <p:nvSpPr>
          <p:cNvPr id="5" name="Content Placeholder 4">
            <a:extLst>
              <a:ext uri="{FF2B5EF4-FFF2-40B4-BE49-F238E27FC236}">
                <a16:creationId xmlns:a16="http://schemas.microsoft.com/office/drawing/2014/main" id="{E28F53C8-2D8E-4880-BDEF-C8D9805CBBE1}"/>
              </a:ext>
            </a:extLst>
          </p:cNvPr>
          <p:cNvSpPr>
            <a:spLocks noGrp="1"/>
          </p:cNvSpPr>
          <p:nvPr>
            <p:ph idx="1"/>
          </p:nvPr>
        </p:nvSpPr>
        <p:spPr>
          <a:xfrm>
            <a:off x="7760072" y="1801155"/>
            <a:ext cx="3822189" cy="3742762"/>
          </a:xfrm>
        </p:spPr>
        <p:txBody>
          <a:bodyPr>
            <a:noAutofit/>
          </a:bodyPr>
          <a:lstStyle/>
          <a:p>
            <a:r>
              <a:rPr lang="en-US" dirty="0"/>
              <a:t>How event platforms use your data</a:t>
            </a:r>
          </a:p>
          <a:p>
            <a:r>
              <a:rPr lang="en-US" dirty="0"/>
              <a:t>Statement in agreements that you own the data</a:t>
            </a:r>
          </a:p>
          <a:p>
            <a:r>
              <a:rPr lang="en-US" dirty="0"/>
              <a:t>Strongly worded Data Privacy Agreement</a:t>
            </a:r>
          </a:p>
          <a:p>
            <a:r>
              <a:rPr lang="en-US" dirty="0"/>
              <a:t>CEIR releasing an RFP document with questions to ask your platform provider</a:t>
            </a:r>
          </a:p>
          <a:p>
            <a:endParaRPr lang="en-US" dirty="0"/>
          </a:p>
        </p:txBody>
      </p:sp>
      <p:sp>
        <p:nvSpPr>
          <p:cNvPr id="2" name="Slide Number Placeholder 1">
            <a:extLst>
              <a:ext uri="{FF2B5EF4-FFF2-40B4-BE49-F238E27FC236}">
                <a16:creationId xmlns:a16="http://schemas.microsoft.com/office/drawing/2014/main" id="{7C3DE015-F422-476B-92AE-22A7DF110323}"/>
              </a:ext>
            </a:extLst>
          </p:cNvPr>
          <p:cNvSpPr>
            <a:spLocks noGrp="1"/>
          </p:cNvSpPr>
          <p:nvPr>
            <p:ph type="sldNum" sz="quarter" idx="12"/>
          </p:nvPr>
        </p:nvSpPr>
        <p:spPr>
          <a:xfrm>
            <a:off x="8610600" y="6356350"/>
            <a:ext cx="2743200" cy="365125"/>
          </a:xfrm>
        </p:spPr>
        <p:txBody>
          <a:bodyPr>
            <a:normAutofit/>
          </a:bodyPr>
          <a:lstStyle/>
          <a:p>
            <a:pPr>
              <a:spcAft>
                <a:spcPts val="600"/>
              </a:spcAft>
            </a:pPr>
            <a:fld id="{0972D430-95A8-4AA9-ABDA-423A25D49370}" type="slidenum">
              <a:rPr lang="en-US" smtClean="0"/>
              <a:pPr>
                <a:spcAft>
                  <a:spcPts val="600"/>
                </a:spcAft>
              </a:pPr>
              <a:t>34</a:t>
            </a:fld>
            <a:endParaRPr lang="en-US"/>
          </a:p>
        </p:txBody>
      </p:sp>
    </p:spTree>
    <p:extLst>
      <p:ext uri="{BB962C8B-B14F-4D97-AF65-F5344CB8AC3E}">
        <p14:creationId xmlns:p14="http://schemas.microsoft.com/office/powerpoint/2010/main" val="1713965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F53C7F35-A418-40B4-A128-48A6F0D810D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B2C203-1C9E-4E87-9B1F-003C2E6C76A4}"/>
              </a:ext>
            </a:extLst>
          </p:cNvPr>
          <p:cNvSpPr>
            <a:spLocks noGrp="1"/>
          </p:cNvSpPr>
          <p:nvPr>
            <p:ph type="title"/>
          </p:nvPr>
        </p:nvSpPr>
        <p:spPr>
          <a:xfrm>
            <a:off x="726831" y="325550"/>
            <a:ext cx="10996246"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latin typeface="+mj-lt"/>
                <a:ea typeface="+mj-ea"/>
                <a:cs typeface="+mj-cs"/>
              </a:rPr>
              <a:t>Boosting Data and Analytic Capabilities</a:t>
            </a:r>
            <a:br>
              <a:rPr lang="en-US" sz="5200" dirty="0">
                <a:solidFill>
                  <a:srgbClr val="FFFFFF"/>
                </a:solidFill>
                <a:latin typeface="+mj-lt"/>
                <a:ea typeface="+mj-ea"/>
                <a:cs typeface="+mj-cs"/>
              </a:rPr>
            </a:br>
            <a:r>
              <a:rPr lang="en-US" sz="5200" dirty="0">
                <a:solidFill>
                  <a:srgbClr val="FFFFFF"/>
                </a:solidFill>
                <a:latin typeface="+mj-lt"/>
                <a:ea typeface="+mj-ea"/>
                <a:cs typeface="+mj-cs"/>
              </a:rPr>
              <a:t>What’s Your Organization’s Digital Strategy?</a:t>
            </a:r>
            <a:br>
              <a:rPr lang="en-US" sz="5200" dirty="0">
                <a:solidFill>
                  <a:srgbClr val="FFFFFF"/>
                </a:solidFill>
                <a:latin typeface="+mj-lt"/>
                <a:ea typeface="+mj-ea"/>
                <a:cs typeface="+mj-cs"/>
              </a:rPr>
            </a:br>
            <a:endParaRPr lang="en-US" sz="5200" dirty="0">
              <a:solidFill>
                <a:srgbClr val="FFFFFF"/>
              </a:solidFill>
              <a:latin typeface="+mj-lt"/>
              <a:ea typeface="+mj-ea"/>
              <a:cs typeface="+mj-cs"/>
            </a:endParaRPr>
          </a:p>
        </p:txBody>
      </p:sp>
      <p:sp>
        <p:nvSpPr>
          <p:cNvPr id="6" name="Footer Placeholder 5">
            <a:extLst>
              <a:ext uri="{FF2B5EF4-FFF2-40B4-BE49-F238E27FC236}">
                <a16:creationId xmlns:a16="http://schemas.microsoft.com/office/drawing/2014/main" id="{021D8535-E4D9-40CF-92B3-1A6E734ABB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044677-FC8B-4386-826E-099A3548CACE}"/>
              </a:ext>
            </a:extLst>
          </p:cNvPr>
          <p:cNvSpPr>
            <a:spLocks noGrp="1"/>
          </p:cNvSpPr>
          <p:nvPr>
            <p:ph type="sldNum" sz="quarter" idx="12"/>
          </p:nvPr>
        </p:nvSpPr>
        <p:spPr/>
        <p:txBody>
          <a:bodyPr/>
          <a:lstStyle/>
          <a:p>
            <a:fld id="{0972D430-95A8-4AA9-ABDA-423A25D49370}" type="slidenum">
              <a:rPr lang="en-US" smtClean="0"/>
              <a:pPr/>
              <a:t>35</a:t>
            </a:fld>
            <a:endParaRPr lang="en-US"/>
          </a:p>
        </p:txBody>
      </p:sp>
    </p:spTree>
    <p:extLst>
      <p:ext uri="{BB962C8B-B14F-4D97-AF65-F5344CB8AC3E}">
        <p14:creationId xmlns:p14="http://schemas.microsoft.com/office/powerpoint/2010/main" val="287167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B0BF74-C076-4B05-B946-B3F2F701905A}"/>
              </a:ext>
            </a:extLst>
          </p:cNvPr>
          <p:cNvSpPr>
            <a:spLocks noGrp="1"/>
          </p:cNvSpPr>
          <p:nvPr>
            <p:ph type="title"/>
          </p:nvPr>
        </p:nvSpPr>
        <p:spPr>
          <a:xfrm>
            <a:off x="640080" y="4419600"/>
            <a:ext cx="10908792" cy="1203960"/>
          </a:xfrm>
        </p:spPr>
        <p:txBody>
          <a:bodyPr vert="horz" lIns="91440" tIns="45720" rIns="91440" bIns="45720" rtlCol="0" anchor="ctr">
            <a:normAutofit/>
          </a:bodyPr>
          <a:lstStyle/>
          <a:p>
            <a:pPr algn="ctr"/>
            <a:r>
              <a:rPr lang="en-US" sz="6600" kern="1200" dirty="0">
                <a:solidFill>
                  <a:schemeClr val="tx1"/>
                </a:solidFill>
                <a:latin typeface="+mj-lt"/>
                <a:ea typeface="+mj-ea"/>
                <a:cs typeface="+mj-cs"/>
              </a:rPr>
              <a:t>Meaningful Connections</a:t>
            </a:r>
          </a:p>
        </p:txBody>
      </p:sp>
      <p:pic>
        <p:nvPicPr>
          <p:cNvPr id="6" name="Picture 5" descr="A person talking to a group of people&#10;&#10;Description automatically generated with low confidence">
            <a:extLst>
              <a:ext uri="{FF2B5EF4-FFF2-40B4-BE49-F238E27FC236}">
                <a16:creationId xmlns:a16="http://schemas.microsoft.com/office/drawing/2014/main" id="{F349A392-2425-4508-A0FC-507BDCD359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98" b="1"/>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4" name="Picture 3" descr="A screen shot of a computer screen&#10;&#10;Description automatically generated with low confidence">
            <a:extLst>
              <a:ext uri="{FF2B5EF4-FFF2-40B4-BE49-F238E27FC236}">
                <a16:creationId xmlns:a16="http://schemas.microsoft.com/office/drawing/2014/main" id="{BA1EA90E-2F86-4D79-AB47-8C7831556DED}"/>
              </a:ext>
            </a:extLst>
          </p:cNvPr>
          <p:cNvPicPr>
            <a:picLocks noChangeAspect="1"/>
          </p:cNvPicPr>
          <p:nvPr/>
        </p:nvPicPr>
        <p:blipFill rotWithShape="1">
          <a:blip r:embed="rId4">
            <a:extLst>
              <a:ext uri="{28A0092B-C50C-407E-A947-70E740481C1C}">
                <a14:useLocalDpi xmlns:a14="http://schemas.microsoft.com/office/drawing/2010/main" val="0"/>
              </a:ext>
            </a:extLst>
          </a:blip>
          <a:srcRect r="17431" b="-1"/>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13"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D3795E60-1FC8-4877-BFA4-F5E688EF1EB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6207B574-6C87-44BA-89BF-E73C78162A28}"/>
              </a:ext>
            </a:extLst>
          </p:cNvPr>
          <p:cNvSpPr>
            <a:spLocks noGrp="1"/>
          </p:cNvSpPr>
          <p:nvPr>
            <p:ph type="sldNum" sz="quarter" idx="12"/>
          </p:nvPr>
        </p:nvSpPr>
        <p:spPr/>
        <p:txBody>
          <a:bodyPr/>
          <a:lstStyle/>
          <a:p>
            <a:fld id="{0972D430-95A8-4AA9-ABDA-423A25D49370}" type="slidenum">
              <a:rPr lang="en-US" smtClean="0"/>
              <a:pPr/>
              <a:t>36</a:t>
            </a:fld>
            <a:endParaRPr lang="en-US"/>
          </a:p>
        </p:txBody>
      </p:sp>
    </p:spTree>
    <p:extLst>
      <p:ext uri="{BB962C8B-B14F-4D97-AF65-F5344CB8AC3E}">
        <p14:creationId xmlns:p14="http://schemas.microsoft.com/office/powerpoint/2010/main" val="3723833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DB6A15-AD5C-4118-8187-629672CBA6F2}"/>
              </a:ext>
            </a:extLst>
          </p:cNvPr>
          <p:cNvSpPr>
            <a:spLocks noGrp="1"/>
          </p:cNvSpPr>
          <p:nvPr>
            <p:ph type="title"/>
          </p:nvPr>
        </p:nvSpPr>
        <p:spPr/>
        <p:txBody>
          <a:bodyPr/>
          <a:lstStyle/>
          <a:p>
            <a:r>
              <a:rPr lang="en-US" dirty="0"/>
              <a:t>Conclusions</a:t>
            </a:r>
          </a:p>
        </p:txBody>
      </p:sp>
      <p:sp>
        <p:nvSpPr>
          <p:cNvPr id="5" name="Content Placeholder 4">
            <a:extLst>
              <a:ext uri="{FF2B5EF4-FFF2-40B4-BE49-F238E27FC236}">
                <a16:creationId xmlns:a16="http://schemas.microsoft.com/office/drawing/2014/main" id="{CBB36A67-7B11-4F8B-9F7C-4AE1A96E2A81}"/>
              </a:ext>
            </a:extLst>
          </p:cNvPr>
          <p:cNvSpPr>
            <a:spLocks noGrp="1"/>
          </p:cNvSpPr>
          <p:nvPr>
            <p:ph idx="1"/>
          </p:nvPr>
        </p:nvSpPr>
        <p:spPr/>
        <p:txBody>
          <a:bodyPr>
            <a:normAutofit/>
          </a:bodyPr>
          <a:lstStyle/>
          <a:p>
            <a:r>
              <a:rPr lang="en-US" dirty="0"/>
              <a:t>B2B exhibitions enjoy a strong brand image</a:t>
            </a:r>
          </a:p>
          <a:p>
            <a:r>
              <a:rPr lang="en-US" dirty="0"/>
              <a:t>COVID-19 is the deterrent, not a negative image of the channel</a:t>
            </a:r>
          </a:p>
          <a:p>
            <a:r>
              <a:rPr lang="en-US" dirty="0"/>
              <a:t>Think complementary, not competitive</a:t>
            </a:r>
          </a:p>
          <a:p>
            <a:r>
              <a:rPr lang="en-US" dirty="0"/>
              <a:t>Seize the opportunities to:</a:t>
            </a:r>
          </a:p>
          <a:p>
            <a:pPr lvl="1"/>
            <a:r>
              <a:rPr lang="en-US" sz="2800" dirty="0"/>
              <a:t>Deepen relevance, value, engagement</a:t>
            </a:r>
          </a:p>
          <a:p>
            <a:pPr lvl="1"/>
            <a:r>
              <a:rPr lang="en-US" sz="2800" dirty="0"/>
              <a:t>Drive: </a:t>
            </a:r>
          </a:p>
          <a:p>
            <a:pPr lvl="2"/>
            <a:r>
              <a:rPr lang="en-US" sz="2800" dirty="0"/>
              <a:t>Attendee, membership, subscriber acquisition</a:t>
            </a:r>
          </a:p>
          <a:p>
            <a:pPr lvl="2"/>
            <a:r>
              <a:rPr lang="en-US" sz="2800" dirty="0"/>
              <a:t>Exhibitor/sponsorship sales</a:t>
            </a:r>
          </a:p>
          <a:p>
            <a:pPr lvl="2"/>
            <a:r>
              <a:rPr lang="en-US" sz="2800" dirty="0"/>
              <a:t>New, ancillary revenue streams</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40987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2D8CA-0B78-4641-A11F-62B407B498AD}"/>
              </a:ext>
            </a:extLst>
          </p:cNvPr>
          <p:cNvSpPr>
            <a:spLocks noGrp="1"/>
          </p:cNvSpPr>
          <p:nvPr>
            <p:ph type="title"/>
          </p:nvPr>
        </p:nvSpPr>
        <p:spPr/>
        <p:txBody>
          <a:bodyPr/>
          <a:lstStyle/>
          <a:p>
            <a:r>
              <a:rPr lang="en-US" dirty="0"/>
              <a:t>Insights Summary</a:t>
            </a:r>
          </a:p>
        </p:txBody>
      </p:sp>
      <p:sp>
        <p:nvSpPr>
          <p:cNvPr id="3" name="Content Placeholder 2">
            <a:extLst>
              <a:ext uri="{FF2B5EF4-FFF2-40B4-BE49-F238E27FC236}">
                <a16:creationId xmlns:a16="http://schemas.microsoft.com/office/drawing/2014/main" id="{704911FE-C2D4-4EAE-BD5B-0307EED646F0}"/>
              </a:ext>
            </a:extLst>
          </p:cNvPr>
          <p:cNvSpPr>
            <a:spLocks noGrp="1"/>
          </p:cNvSpPr>
          <p:nvPr>
            <p:ph sz="half" idx="1"/>
          </p:nvPr>
        </p:nvSpPr>
        <p:spPr/>
        <p:txBody>
          <a:bodyPr>
            <a:normAutofit/>
          </a:bodyPr>
          <a:lstStyle/>
          <a:p>
            <a:r>
              <a:rPr lang="en-US" dirty="0"/>
              <a:t>Phased Recovery</a:t>
            </a:r>
          </a:p>
          <a:p>
            <a:r>
              <a:rPr lang="en-US" dirty="0"/>
              <a:t>Organizers will build year-round communities. Associations may already have. </a:t>
            </a:r>
          </a:p>
          <a:p>
            <a:r>
              <a:rPr lang="en-US" dirty="0"/>
              <a:t>Omnichannel – retail model</a:t>
            </a:r>
          </a:p>
          <a:p>
            <a:r>
              <a:rPr lang="en-US" dirty="0"/>
              <a:t>Labor challenges </a:t>
            </a:r>
          </a:p>
        </p:txBody>
      </p:sp>
      <p:sp>
        <p:nvSpPr>
          <p:cNvPr id="4" name="Content Placeholder 3">
            <a:extLst>
              <a:ext uri="{FF2B5EF4-FFF2-40B4-BE49-F238E27FC236}">
                <a16:creationId xmlns:a16="http://schemas.microsoft.com/office/drawing/2014/main" id="{285B2B82-2664-4F63-B286-5C83CBDCC2AE}"/>
              </a:ext>
            </a:extLst>
          </p:cNvPr>
          <p:cNvSpPr>
            <a:spLocks noGrp="1"/>
          </p:cNvSpPr>
          <p:nvPr>
            <p:ph sz="half" idx="2"/>
          </p:nvPr>
        </p:nvSpPr>
        <p:spPr/>
        <p:txBody>
          <a:bodyPr>
            <a:normAutofit/>
          </a:bodyPr>
          <a:lstStyle/>
          <a:p>
            <a:r>
              <a:rPr lang="en-US" dirty="0"/>
              <a:t>Expansion beyond F2F</a:t>
            </a:r>
          </a:p>
          <a:p>
            <a:pPr lvl="1"/>
            <a:r>
              <a:rPr lang="en-US" dirty="0"/>
              <a:t>Integrated event approach</a:t>
            </a:r>
          </a:p>
          <a:p>
            <a:pPr lvl="1"/>
            <a:r>
              <a:rPr lang="en-US" dirty="0"/>
              <a:t>Physical / Digital – 2 separate events. Design for this. </a:t>
            </a:r>
          </a:p>
          <a:p>
            <a:r>
              <a:rPr lang="en-US" dirty="0"/>
              <a:t>It’s still about making connections</a:t>
            </a:r>
          </a:p>
          <a:p>
            <a:r>
              <a:rPr lang="en-US" dirty="0"/>
              <a:t>Commerce of content remains a challenge</a:t>
            </a:r>
          </a:p>
          <a:p>
            <a:endParaRPr lang="en-US" dirty="0"/>
          </a:p>
        </p:txBody>
      </p:sp>
      <p:sp>
        <p:nvSpPr>
          <p:cNvPr id="5" name="Footer Placeholder 4">
            <a:extLst>
              <a:ext uri="{FF2B5EF4-FFF2-40B4-BE49-F238E27FC236}">
                <a16:creationId xmlns:a16="http://schemas.microsoft.com/office/drawing/2014/main" id="{5637A2BB-8DCC-4C8D-A7B3-0DAF2D957D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7C1BA86-E0E6-41B7-B208-F5BDF88E80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700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AA17-FD56-4A4D-A76D-274EE6564992}"/>
              </a:ext>
            </a:extLst>
          </p:cNvPr>
          <p:cNvSpPr>
            <a:spLocks noGrp="1"/>
          </p:cNvSpPr>
          <p:nvPr>
            <p:ph type="title"/>
          </p:nvPr>
        </p:nvSpPr>
        <p:spPr/>
        <p:txBody>
          <a:bodyPr/>
          <a:lstStyle/>
          <a:p>
            <a:r>
              <a:rPr lang="en-US" dirty="0"/>
              <a:t>Insights Summary</a:t>
            </a:r>
          </a:p>
        </p:txBody>
      </p:sp>
      <p:sp>
        <p:nvSpPr>
          <p:cNvPr id="7" name="Text Placeholder 6">
            <a:extLst>
              <a:ext uri="{FF2B5EF4-FFF2-40B4-BE49-F238E27FC236}">
                <a16:creationId xmlns:a16="http://schemas.microsoft.com/office/drawing/2014/main" id="{B387DCA3-3223-4110-AFC8-AC3FD07C1D3C}"/>
              </a:ext>
            </a:extLst>
          </p:cNvPr>
          <p:cNvSpPr>
            <a:spLocks noGrp="1"/>
          </p:cNvSpPr>
          <p:nvPr>
            <p:ph type="body" idx="1"/>
          </p:nvPr>
        </p:nvSpPr>
        <p:spPr>
          <a:solidFill>
            <a:schemeClr val="accent6"/>
          </a:solidFill>
        </p:spPr>
        <p:txBody>
          <a:bodyPr>
            <a:normAutofit/>
          </a:bodyPr>
          <a:lstStyle/>
          <a:p>
            <a:pPr algn="ctr"/>
            <a:r>
              <a:rPr lang="en-US" sz="3200" dirty="0">
                <a:solidFill>
                  <a:schemeClr val="bg1"/>
                </a:solidFill>
              </a:rPr>
              <a:t>Exhibitors</a:t>
            </a:r>
          </a:p>
        </p:txBody>
      </p:sp>
      <p:sp>
        <p:nvSpPr>
          <p:cNvPr id="3" name="Content Placeholder 2">
            <a:extLst>
              <a:ext uri="{FF2B5EF4-FFF2-40B4-BE49-F238E27FC236}">
                <a16:creationId xmlns:a16="http://schemas.microsoft.com/office/drawing/2014/main" id="{064A07EA-B71D-47CA-8DD1-76EE1B9670CA}"/>
              </a:ext>
            </a:extLst>
          </p:cNvPr>
          <p:cNvSpPr>
            <a:spLocks noGrp="1"/>
          </p:cNvSpPr>
          <p:nvPr>
            <p:ph sz="half" idx="2"/>
          </p:nvPr>
        </p:nvSpPr>
        <p:spPr/>
        <p:txBody>
          <a:bodyPr/>
          <a:lstStyle/>
          <a:p>
            <a:r>
              <a:rPr lang="en-US" dirty="0"/>
              <a:t>Exhibitors expect detailed and understandable data that’s important to them</a:t>
            </a:r>
          </a:p>
          <a:p>
            <a:r>
              <a:rPr lang="en-US" dirty="0"/>
              <a:t>Fewer exhibitions</a:t>
            </a:r>
          </a:p>
          <a:p>
            <a:r>
              <a:rPr lang="en-US" dirty="0"/>
              <a:t>Domestic events</a:t>
            </a:r>
          </a:p>
          <a:p>
            <a:r>
              <a:rPr lang="en-US" dirty="0"/>
              <a:t>Local reps</a:t>
            </a:r>
          </a:p>
          <a:p>
            <a:endParaRPr lang="en-US" dirty="0"/>
          </a:p>
        </p:txBody>
      </p:sp>
      <p:sp>
        <p:nvSpPr>
          <p:cNvPr id="8" name="Text Placeholder 7">
            <a:extLst>
              <a:ext uri="{FF2B5EF4-FFF2-40B4-BE49-F238E27FC236}">
                <a16:creationId xmlns:a16="http://schemas.microsoft.com/office/drawing/2014/main" id="{F0C3A787-1EB9-4C9D-BB99-86DE66B5AE99}"/>
              </a:ext>
            </a:extLst>
          </p:cNvPr>
          <p:cNvSpPr>
            <a:spLocks noGrp="1"/>
          </p:cNvSpPr>
          <p:nvPr>
            <p:ph type="body" sz="quarter" idx="3"/>
          </p:nvPr>
        </p:nvSpPr>
        <p:spPr>
          <a:solidFill>
            <a:schemeClr val="accent6"/>
          </a:solidFill>
        </p:spPr>
        <p:txBody>
          <a:bodyPr>
            <a:normAutofit/>
          </a:bodyPr>
          <a:lstStyle/>
          <a:p>
            <a:pPr algn="ctr"/>
            <a:r>
              <a:rPr lang="en-US" sz="3200" dirty="0">
                <a:solidFill>
                  <a:schemeClr val="bg1"/>
                </a:solidFill>
              </a:rPr>
              <a:t>Visitors / Attendees</a:t>
            </a:r>
          </a:p>
        </p:txBody>
      </p:sp>
      <p:sp>
        <p:nvSpPr>
          <p:cNvPr id="9" name="Content Placeholder 8">
            <a:extLst>
              <a:ext uri="{FF2B5EF4-FFF2-40B4-BE49-F238E27FC236}">
                <a16:creationId xmlns:a16="http://schemas.microsoft.com/office/drawing/2014/main" id="{591CB4C5-47E2-4471-BEF7-CD0732FE5CCA}"/>
              </a:ext>
            </a:extLst>
          </p:cNvPr>
          <p:cNvSpPr>
            <a:spLocks noGrp="1"/>
          </p:cNvSpPr>
          <p:nvPr>
            <p:ph sz="quarter" idx="4"/>
          </p:nvPr>
        </p:nvSpPr>
        <p:spPr/>
        <p:txBody>
          <a:bodyPr/>
          <a:lstStyle/>
          <a:p>
            <a:r>
              <a:rPr lang="en-US" dirty="0"/>
              <a:t>Fewer exhibitions</a:t>
            </a:r>
          </a:p>
          <a:p>
            <a:r>
              <a:rPr lang="en-US" dirty="0"/>
              <a:t>Less attendance overall for many. Buyers there are committed. </a:t>
            </a:r>
          </a:p>
          <a:p>
            <a:pPr marL="0" indent="0">
              <a:buNone/>
            </a:pPr>
            <a:endParaRPr lang="en-US" dirty="0"/>
          </a:p>
        </p:txBody>
      </p:sp>
      <p:sp>
        <p:nvSpPr>
          <p:cNvPr id="5" name="Footer Placeholder 4">
            <a:extLst>
              <a:ext uri="{FF2B5EF4-FFF2-40B4-BE49-F238E27FC236}">
                <a16:creationId xmlns:a16="http://schemas.microsoft.com/office/drawing/2014/main" id="{8288B07D-CC90-4A70-BA6F-D129077CB5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18A84B8-9098-47BB-BC39-73605E599B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FB928-69B4-43A0-9168-0146BB529071}" type="slidenum">
              <a:rPr kumimoji="0" lang="en-US" sz="1200" b="0" i="0" u="none" strike="noStrike" kern="1200" cap="none" spc="0" normalizeH="0" baseline="0" noProof="0" smtClean="0">
                <a:ln>
                  <a:noFill/>
                </a:ln>
                <a:solidFill>
                  <a:srgbClr val="84ACB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84ACB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367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CC28736-AD82-4FE3-8ADF-149491082E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E3D41-FABC-4EFB-A723-F3D469BB891B}"/>
              </a:ext>
            </a:extLst>
          </p:cNvPr>
          <p:cNvSpPr>
            <a:spLocks noGrp="1"/>
          </p:cNvSpPr>
          <p:nvPr>
            <p:ph type="sldNum" sz="quarter" idx="12"/>
          </p:nvPr>
        </p:nvSpPr>
        <p:spPr/>
        <p:txBody>
          <a:bodyPr/>
          <a:lstStyle/>
          <a:p>
            <a:fld id="{0972D430-95A8-4AA9-ABDA-423A25D49370}" type="slidenum">
              <a:rPr lang="en-US" smtClean="0"/>
              <a:pPr/>
              <a:t>4</a:t>
            </a:fld>
            <a:endParaRPr lang="en-US"/>
          </a:p>
        </p:txBody>
      </p:sp>
      <p:sp>
        <p:nvSpPr>
          <p:cNvPr id="3" name="Title 2">
            <a:extLst>
              <a:ext uri="{FF2B5EF4-FFF2-40B4-BE49-F238E27FC236}">
                <a16:creationId xmlns:a16="http://schemas.microsoft.com/office/drawing/2014/main" id="{34211AA4-AD9F-4A08-8692-5C426FECCE71}"/>
              </a:ext>
            </a:extLst>
          </p:cNvPr>
          <p:cNvSpPr>
            <a:spLocks noGrp="1"/>
          </p:cNvSpPr>
          <p:nvPr>
            <p:ph type="title" idx="4294967295"/>
          </p:nvPr>
        </p:nvSpPr>
        <p:spPr>
          <a:xfrm>
            <a:off x="854564" y="1966595"/>
            <a:ext cx="4414838" cy="3740150"/>
          </a:xfrm>
        </p:spPr>
        <p:txBody>
          <a:bodyPr vert="horz" lIns="91440" tIns="45720" rIns="91440" bIns="45720" rtlCol="0" anchor="b">
            <a:normAutofit fontScale="90000"/>
          </a:bodyPr>
          <a:lstStyle/>
          <a:p>
            <a:pPr algn="ctr"/>
            <a:r>
              <a:rPr lang="en-US" sz="5400" kern="1200" dirty="0">
                <a:solidFill>
                  <a:srgbClr val="00B050"/>
                </a:solidFill>
              </a:rPr>
              <a:t>The Recovery</a:t>
            </a:r>
            <a:br>
              <a:rPr lang="en-US" sz="5400" kern="1200" dirty="0">
                <a:solidFill>
                  <a:srgbClr val="00B050"/>
                </a:solidFill>
              </a:rPr>
            </a:br>
            <a:br>
              <a:rPr lang="en-US" sz="4600" kern="1200" dirty="0">
                <a:solidFill>
                  <a:srgbClr val="00B050"/>
                </a:solidFill>
              </a:rPr>
            </a:br>
            <a:br>
              <a:rPr lang="en-US" sz="4600" kern="1200" dirty="0">
                <a:solidFill>
                  <a:srgbClr val="00B050"/>
                </a:solidFill>
              </a:rPr>
            </a:br>
            <a:r>
              <a:rPr lang="en-US" sz="4600" kern="1200" dirty="0">
                <a:solidFill>
                  <a:srgbClr val="00B050"/>
                </a:solidFill>
              </a:rPr>
              <a:t>Falling Cases</a:t>
            </a:r>
            <a:br>
              <a:rPr lang="en-US" sz="4600" kern="1200" dirty="0">
                <a:solidFill>
                  <a:srgbClr val="00B050"/>
                </a:solidFill>
              </a:rPr>
            </a:br>
            <a:br>
              <a:rPr lang="en-US" sz="4600" kern="1200" dirty="0">
                <a:solidFill>
                  <a:srgbClr val="00B050"/>
                </a:solidFill>
              </a:rPr>
            </a:br>
            <a:r>
              <a:rPr lang="en-US" sz="4600" kern="1200" dirty="0">
                <a:solidFill>
                  <a:srgbClr val="00B050"/>
                </a:solidFill>
              </a:rPr>
              <a:t>Vaccines</a:t>
            </a:r>
            <a:br>
              <a:rPr lang="en-US" sz="4600" kern="1200" dirty="0">
                <a:solidFill>
                  <a:srgbClr val="00B050"/>
                </a:solidFill>
              </a:rPr>
            </a:br>
            <a:br>
              <a:rPr lang="en-US" sz="4600" kern="1200" dirty="0">
                <a:solidFill>
                  <a:srgbClr val="00B050"/>
                </a:solidFill>
              </a:rPr>
            </a:br>
            <a:r>
              <a:rPr lang="en-US" sz="4600" kern="1200" dirty="0">
                <a:solidFill>
                  <a:srgbClr val="00B050"/>
                </a:solidFill>
              </a:rPr>
              <a:t>Countries Opening</a:t>
            </a:r>
          </a:p>
        </p:txBody>
      </p:sp>
      <p:pic>
        <p:nvPicPr>
          <p:cNvPr id="5" name="Picture 4">
            <a:extLst>
              <a:ext uri="{FF2B5EF4-FFF2-40B4-BE49-F238E27FC236}">
                <a16:creationId xmlns:a16="http://schemas.microsoft.com/office/drawing/2014/main" id="{0522EF2D-0F43-4C0B-8643-FB9679F5C0F9}"/>
              </a:ext>
            </a:extLst>
          </p:cNvPr>
          <p:cNvPicPr>
            <a:picLocks noChangeAspect="1"/>
          </p:cNvPicPr>
          <p:nvPr/>
        </p:nvPicPr>
        <p:blipFill rotWithShape="1">
          <a:blip r:embed="rId3">
            <a:extLst>
              <a:ext uri="{28A0092B-C50C-407E-A947-70E740481C1C}">
                <a14:useLocalDpi xmlns:a14="http://schemas.microsoft.com/office/drawing/2010/main" val="0"/>
              </a:ext>
            </a:extLst>
          </a:blip>
          <a:srcRect t="33450" b="32398"/>
          <a:stretch/>
        </p:blipFill>
        <p:spPr>
          <a:xfrm>
            <a:off x="5603027" y="2359567"/>
            <a:ext cx="5881662" cy="2008705"/>
          </a:xfrm>
          <a:prstGeom prst="rect">
            <a:avLst/>
          </a:prstGeom>
        </p:spPr>
      </p:pic>
    </p:spTree>
    <p:extLst>
      <p:ext uri="{BB962C8B-B14F-4D97-AF65-F5344CB8AC3E}">
        <p14:creationId xmlns:p14="http://schemas.microsoft.com/office/powerpoint/2010/main" val="1792915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2D94C9C-BD7F-4A21-880F-452580FD7E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FDAD95-9991-4AE8-91C0-0E7906F8A670}"/>
              </a:ext>
            </a:extLst>
          </p:cNvPr>
          <p:cNvSpPr>
            <a:spLocks noGrp="1"/>
          </p:cNvSpPr>
          <p:nvPr>
            <p:ph type="sldNum" sz="quarter" idx="12"/>
          </p:nvPr>
        </p:nvSpPr>
        <p:spPr/>
        <p:txBody>
          <a:bodyPr/>
          <a:lstStyle/>
          <a:p>
            <a:fld id="{0972D430-95A8-4AA9-ABDA-423A25D49370}" type="slidenum">
              <a:rPr lang="en-US" smtClean="0"/>
              <a:pPr/>
              <a:t>40</a:t>
            </a:fld>
            <a:endParaRPr lang="en-US"/>
          </a:p>
        </p:txBody>
      </p:sp>
      <p:sp>
        <p:nvSpPr>
          <p:cNvPr id="2" name="Title 1">
            <a:extLst>
              <a:ext uri="{FF2B5EF4-FFF2-40B4-BE49-F238E27FC236}">
                <a16:creationId xmlns:a16="http://schemas.microsoft.com/office/drawing/2014/main" id="{C2B24072-BE05-4ADF-B7D6-1775FB25A373}"/>
              </a:ext>
            </a:extLst>
          </p:cNvPr>
          <p:cNvSpPr>
            <a:spLocks noGrp="1"/>
          </p:cNvSpPr>
          <p:nvPr>
            <p:ph type="title" idx="4294967295"/>
          </p:nvPr>
        </p:nvSpPr>
        <p:spPr>
          <a:xfrm>
            <a:off x="1361440" y="1730058"/>
            <a:ext cx="10515600" cy="2852737"/>
          </a:xfrm>
        </p:spPr>
        <p:txBody>
          <a:bodyPr/>
          <a:lstStyle/>
          <a:p>
            <a:r>
              <a:rPr lang="en-US" dirty="0"/>
              <a:t>Thank you</a:t>
            </a:r>
            <a:br>
              <a:rPr lang="en-US" dirty="0"/>
            </a:br>
            <a:r>
              <a:rPr lang="en-US" dirty="0"/>
              <a:t>ddubois@iaee.com</a:t>
            </a:r>
            <a:br>
              <a:rPr lang="en-US" dirty="0"/>
            </a:br>
            <a:endParaRPr lang="en-US" dirty="0"/>
          </a:p>
        </p:txBody>
      </p:sp>
    </p:spTree>
    <p:extLst>
      <p:ext uri="{BB962C8B-B14F-4D97-AF65-F5344CB8AC3E}">
        <p14:creationId xmlns:p14="http://schemas.microsoft.com/office/powerpoint/2010/main" val="429398537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05D18886-054F-4073-A8BF-17E2F1B675D5}"/>
              </a:ext>
            </a:extLst>
          </p:cNvPr>
          <p:cNvSpPr>
            <a:spLocks noGrp="1"/>
          </p:cNvSpPr>
          <p:nvPr>
            <p:ph type="ftr" sz="quarter" idx="11"/>
          </p:nvPr>
        </p:nvSpPr>
        <p:spPr>
          <a:xfrm>
            <a:off x="2271558" y="6171282"/>
            <a:ext cx="7256476" cy="365125"/>
          </a:xfrm>
        </p:spPr>
        <p:txBody>
          <a:bodyPr/>
          <a:lstStyle/>
          <a:p>
            <a:pPr algn="l"/>
            <a:r>
              <a:rPr lang="en-US" sz="2000" dirty="0">
                <a:solidFill>
                  <a:schemeClr val="bg1"/>
                </a:solidFill>
              </a:rPr>
              <a:t>Source: Johns Hopkins COVID Tracker</a:t>
            </a:r>
          </a:p>
        </p:txBody>
      </p:sp>
      <p:sp>
        <p:nvSpPr>
          <p:cNvPr id="12" name="Slide Number Placeholder 11">
            <a:extLst>
              <a:ext uri="{FF2B5EF4-FFF2-40B4-BE49-F238E27FC236}">
                <a16:creationId xmlns:a16="http://schemas.microsoft.com/office/drawing/2014/main" id="{0330FED0-4BFA-4107-AB7D-1FA30716FC3B}"/>
              </a:ext>
            </a:extLst>
          </p:cNvPr>
          <p:cNvSpPr>
            <a:spLocks noGrp="1"/>
          </p:cNvSpPr>
          <p:nvPr>
            <p:ph type="sldNum" sz="quarter" idx="12"/>
          </p:nvPr>
        </p:nvSpPr>
        <p:spPr/>
        <p:txBody>
          <a:bodyPr/>
          <a:lstStyle/>
          <a:p>
            <a:fld id="{0972D430-95A8-4AA9-ABDA-423A25D49370}" type="slidenum">
              <a:rPr lang="en-US" sz="1800" b="1" smtClean="0">
                <a:solidFill>
                  <a:schemeClr val="bg1"/>
                </a:solidFill>
              </a:rPr>
              <a:pPr/>
              <a:t>5</a:t>
            </a:fld>
            <a:endParaRPr lang="en-US" sz="1800" b="1">
              <a:solidFill>
                <a:schemeClr val="bg1"/>
              </a:solidFill>
            </a:endParaRPr>
          </a:p>
        </p:txBody>
      </p:sp>
      <p:pic>
        <p:nvPicPr>
          <p:cNvPr id="13" name="Picture 12">
            <a:extLst>
              <a:ext uri="{FF2B5EF4-FFF2-40B4-BE49-F238E27FC236}">
                <a16:creationId xmlns:a16="http://schemas.microsoft.com/office/drawing/2014/main" id="{3A046609-726B-4463-990B-BBB962A3D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675" y="2866947"/>
            <a:ext cx="1219370" cy="562053"/>
          </a:xfrm>
          <a:prstGeom prst="rect">
            <a:avLst/>
          </a:prstGeom>
        </p:spPr>
      </p:pic>
      <p:pic>
        <p:nvPicPr>
          <p:cNvPr id="2" name="Picture 1">
            <a:extLst>
              <a:ext uri="{FF2B5EF4-FFF2-40B4-BE49-F238E27FC236}">
                <a16:creationId xmlns:a16="http://schemas.microsoft.com/office/drawing/2014/main" id="{A9F1D1C4-B6D0-4073-966B-A1B848F6D972}"/>
              </a:ext>
            </a:extLst>
          </p:cNvPr>
          <p:cNvPicPr>
            <a:picLocks noChangeAspect="1"/>
          </p:cNvPicPr>
          <p:nvPr/>
        </p:nvPicPr>
        <p:blipFill>
          <a:blip r:embed="rId4"/>
          <a:stretch>
            <a:fillRect/>
          </a:stretch>
        </p:blipFill>
        <p:spPr>
          <a:xfrm>
            <a:off x="1709531" y="932596"/>
            <a:ext cx="8810264" cy="4249249"/>
          </a:xfrm>
          <a:prstGeom prst="rect">
            <a:avLst/>
          </a:prstGeom>
        </p:spPr>
      </p:pic>
    </p:spTree>
    <p:extLst>
      <p:ext uri="{BB962C8B-B14F-4D97-AF65-F5344CB8AC3E}">
        <p14:creationId xmlns:p14="http://schemas.microsoft.com/office/powerpoint/2010/main" val="3148654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F78D022-5526-4E18-991D-18AC3D10157F}"/>
              </a:ext>
            </a:extLst>
          </p:cNvPr>
          <p:cNvSpPr>
            <a:spLocks noGrp="1"/>
          </p:cNvSpPr>
          <p:nvPr>
            <p:ph type="title"/>
          </p:nvPr>
        </p:nvSpPr>
        <p:spPr/>
        <p:txBody>
          <a:bodyPr/>
          <a:lstStyle/>
          <a:p>
            <a:pPr algn="ctr"/>
            <a:r>
              <a:rPr lang="en-US" dirty="0"/>
              <a:t>Understand Your Market Position</a:t>
            </a:r>
          </a:p>
        </p:txBody>
      </p:sp>
      <p:pic>
        <p:nvPicPr>
          <p:cNvPr id="4" name="Online Media 3" title="2021 CEIR Index Macro Overview">
            <a:hlinkClick r:id="" action="ppaction://media"/>
            <a:extLst>
              <a:ext uri="{FF2B5EF4-FFF2-40B4-BE49-F238E27FC236}">
                <a16:creationId xmlns:a16="http://schemas.microsoft.com/office/drawing/2014/main" id="{139274A5-89CB-4C8C-B63B-AC3917C1A650}"/>
              </a:ext>
            </a:extLst>
          </p:cNvPr>
          <p:cNvPicPr>
            <a:picLocks noGrp="1" noRot="1" noChangeAspect="1"/>
          </p:cNvPicPr>
          <p:nvPr>
            <p:ph sz="half" idx="2"/>
            <a:videoFile r:link="rId1"/>
          </p:nvPr>
        </p:nvPicPr>
        <p:blipFill>
          <a:blip r:embed="rId4"/>
          <a:stretch>
            <a:fillRect/>
          </a:stretch>
        </p:blipFill>
        <p:spPr>
          <a:xfrm>
            <a:off x="3359989" y="2296874"/>
            <a:ext cx="5181600" cy="2927350"/>
          </a:xfrm>
          <a:prstGeom prst="rect">
            <a:avLst/>
          </a:prstGeom>
        </p:spPr>
      </p:pic>
    </p:spTree>
    <p:extLst>
      <p:ext uri="{BB962C8B-B14F-4D97-AF65-F5344CB8AC3E}">
        <p14:creationId xmlns:p14="http://schemas.microsoft.com/office/powerpoint/2010/main" val="158258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A7E6E-1A24-4246-B834-8A47567E7AB3}"/>
              </a:ext>
            </a:extLst>
          </p:cNvPr>
          <p:cNvSpPr>
            <a:spLocks noGrp="1"/>
          </p:cNvSpPr>
          <p:nvPr>
            <p:ph type="title"/>
          </p:nvPr>
        </p:nvSpPr>
        <p:spPr>
          <a:xfrm>
            <a:off x="388787" y="359843"/>
            <a:ext cx="10515600" cy="558153"/>
          </a:xfrm>
        </p:spPr>
        <p:txBody>
          <a:bodyPr>
            <a:normAutofit fontScale="90000"/>
          </a:bodyPr>
          <a:lstStyle/>
          <a:p>
            <a:r>
              <a:rPr lang="en-US" dirty="0">
                <a:solidFill>
                  <a:srgbClr val="9E1F63"/>
                </a:solidFill>
              </a:rPr>
              <a:t>Exhibitions Industry – Recovery</a:t>
            </a:r>
          </a:p>
        </p:txBody>
      </p:sp>
      <p:sp>
        <p:nvSpPr>
          <p:cNvPr id="4" name="Text Placeholder 3">
            <a:extLst>
              <a:ext uri="{FF2B5EF4-FFF2-40B4-BE49-F238E27FC236}">
                <a16:creationId xmlns:a16="http://schemas.microsoft.com/office/drawing/2014/main" id="{4D71B95E-0BA4-4D96-BB72-E25C1A3DAD0F}"/>
              </a:ext>
            </a:extLst>
          </p:cNvPr>
          <p:cNvSpPr>
            <a:spLocks noGrp="1"/>
          </p:cNvSpPr>
          <p:nvPr>
            <p:ph type="body" idx="1"/>
          </p:nvPr>
        </p:nvSpPr>
        <p:spPr>
          <a:xfrm>
            <a:off x="388787" y="1041964"/>
            <a:ext cx="5157787" cy="823912"/>
          </a:xfrm>
        </p:spPr>
        <p:txBody>
          <a:bodyPr>
            <a:normAutofit/>
          </a:bodyPr>
          <a:lstStyle/>
          <a:p>
            <a:pPr algn="ctr"/>
            <a:r>
              <a:rPr lang="en-US" dirty="0"/>
              <a:t>CEIR Index for Overall Industry, 2000-2023, 2019=100</a:t>
            </a:r>
          </a:p>
        </p:txBody>
      </p:sp>
      <p:sp>
        <p:nvSpPr>
          <p:cNvPr id="6" name="Text Placeholder 5">
            <a:extLst>
              <a:ext uri="{FF2B5EF4-FFF2-40B4-BE49-F238E27FC236}">
                <a16:creationId xmlns:a16="http://schemas.microsoft.com/office/drawing/2014/main" id="{16B0B893-4855-4B87-BC49-8147BFEE65C6}"/>
              </a:ext>
            </a:extLst>
          </p:cNvPr>
          <p:cNvSpPr>
            <a:spLocks noGrp="1"/>
          </p:cNvSpPr>
          <p:nvPr>
            <p:ph type="body" sz="quarter" idx="3"/>
          </p:nvPr>
        </p:nvSpPr>
        <p:spPr>
          <a:xfrm>
            <a:off x="6358632" y="1041964"/>
            <a:ext cx="5183188" cy="823912"/>
          </a:xfrm>
        </p:spPr>
        <p:txBody>
          <a:bodyPr>
            <a:normAutofit/>
          </a:bodyPr>
          <a:lstStyle/>
          <a:p>
            <a:pPr algn="ctr"/>
            <a:r>
              <a:rPr lang="en-US" dirty="0"/>
              <a:t>CEIR Total Index by Sector, 2023, Percent Change from 2019</a:t>
            </a:r>
          </a:p>
        </p:txBody>
      </p:sp>
      <p:pic>
        <p:nvPicPr>
          <p:cNvPr id="10" name="Picture 9">
            <a:extLst>
              <a:ext uri="{FF2B5EF4-FFF2-40B4-BE49-F238E27FC236}">
                <a16:creationId xmlns:a16="http://schemas.microsoft.com/office/drawing/2014/main" id="{877ED491-8CAD-41FE-816D-DE53895428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94" y="1865876"/>
            <a:ext cx="5731375" cy="3806948"/>
          </a:xfrm>
          <a:prstGeom prst="rect">
            <a:avLst/>
          </a:prstGeom>
        </p:spPr>
      </p:pic>
      <p:pic>
        <p:nvPicPr>
          <p:cNvPr id="12" name="Picture 11">
            <a:extLst>
              <a:ext uri="{FF2B5EF4-FFF2-40B4-BE49-F238E27FC236}">
                <a16:creationId xmlns:a16="http://schemas.microsoft.com/office/drawing/2014/main" id="{B6DE0DCB-D703-4F0E-AE78-6219D174E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660" y="1865876"/>
            <a:ext cx="7087340" cy="4754828"/>
          </a:xfrm>
          <a:prstGeom prst="rect">
            <a:avLst/>
          </a:prstGeom>
        </p:spPr>
      </p:pic>
    </p:spTree>
    <p:extLst>
      <p:ext uri="{BB962C8B-B14F-4D97-AF65-F5344CB8AC3E}">
        <p14:creationId xmlns:p14="http://schemas.microsoft.com/office/powerpoint/2010/main" val="2048713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D6C45B-22B3-4B5A-BEE8-A36AEFFF39A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1789" b="21961"/>
          <a:stretch/>
        </p:blipFill>
        <p:spPr>
          <a:xfrm>
            <a:off x="20" y="1"/>
            <a:ext cx="12191980" cy="6857999"/>
          </a:xfrm>
          <a:prstGeom prst="rect">
            <a:avLst/>
          </a:prstGeom>
        </p:spPr>
      </p:pic>
      <p:sp>
        <p:nvSpPr>
          <p:cNvPr id="2" name="Title 1">
            <a:extLst>
              <a:ext uri="{FF2B5EF4-FFF2-40B4-BE49-F238E27FC236}">
                <a16:creationId xmlns:a16="http://schemas.microsoft.com/office/drawing/2014/main" id="{E7B85C09-C600-4899-897F-E90505AB5C2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latin typeface="+mj-lt"/>
                <a:ea typeface="+mj-ea"/>
                <a:cs typeface="+mj-cs"/>
              </a:rPr>
              <a:t>The Decision To Cancel, Go Fully Digital, Go Hybrid, Hold Physical Exhibition…</a:t>
            </a:r>
          </a:p>
        </p:txBody>
      </p:sp>
      <p:sp>
        <p:nvSpPr>
          <p:cNvPr id="5" name="Footer Placeholder 4">
            <a:extLst>
              <a:ext uri="{FF2B5EF4-FFF2-40B4-BE49-F238E27FC236}">
                <a16:creationId xmlns:a16="http://schemas.microsoft.com/office/drawing/2014/main" id="{E02D946A-6EFA-478A-9EC0-1DEAFAFD3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F3888-B9C2-4A80-99B2-45629D5AA1AB}"/>
              </a:ext>
            </a:extLst>
          </p:cNvPr>
          <p:cNvSpPr>
            <a:spLocks noGrp="1"/>
          </p:cNvSpPr>
          <p:nvPr>
            <p:ph type="sldNum" sz="quarter" idx="12"/>
          </p:nvPr>
        </p:nvSpPr>
        <p:spPr/>
        <p:txBody>
          <a:bodyPr/>
          <a:lstStyle/>
          <a:p>
            <a:fld id="{0972D430-95A8-4AA9-ABDA-423A25D49370}" type="slidenum">
              <a:rPr lang="en-US" smtClean="0"/>
              <a:pPr/>
              <a:t>8</a:t>
            </a:fld>
            <a:endParaRPr lang="en-US"/>
          </a:p>
        </p:txBody>
      </p:sp>
    </p:spTree>
    <p:extLst>
      <p:ext uri="{BB962C8B-B14F-4D97-AF65-F5344CB8AC3E}">
        <p14:creationId xmlns:p14="http://schemas.microsoft.com/office/powerpoint/2010/main" val="4174477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C08E4-84F0-4CD7-BE8F-39738AA8E22B}"/>
              </a:ext>
            </a:extLst>
          </p:cNvPr>
          <p:cNvSpPr>
            <a:spLocks noGrp="1"/>
          </p:cNvSpPr>
          <p:nvPr>
            <p:ph type="title"/>
          </p:nvPr>
        </p:nvSpPr>
        <p:spPr>
          <a:xfrm>
            <a:off x="314945" y="365125"/>
            <a:ext cx="11877055" cy="1325563"/>
          </a:xfrm>
        </p:spPr>
        <p:txBody>
          <a:bodyPr anchor="t">
            <a:noAutofit/>
          </a:bodyPr>
          <a:lstStyle/>
          <a:p>
            <a:r>
              <a:rPr lang="en-US" b="1" dirty="0">
                <a:solidFill>
                  <a:srgbClr val="002060"/>
                </a:solidFill>
              </a:rPr>
              <a:t>Cancellations Increased</a:t>
            </a:r>
          </a:p>
        </p:txBody>
      </p:sp>
      <p:graphicFrame>
        <p:nvGraphicFramePr>
          <p:cNvPr id="7" name="Content Placeholder 6">
            <a:extLst>
              <a:ext uri="{FF2B5EF4-FFF2-40B4-BE49-F238E27FC236}">
                <a16:creationId xmlns:a16="http://schemas.microsoft.com/office/drawing/2014/main" id="{669FF6F6-E63E-44C9-8EB8-F903CDE56FF7}"/>
              </a:ext>
            </a:extLst>
          </p:cNvPr>
          <p:cNvGraphicFramePr>
            <a:graphicFrameLocks noGrp="1"/>
          </p:cNvGraphicFramePr>
          <p:nvPr>
            <p:ph idx="1"/>
          </p:nvPr>
        </p:nvGraphicFramePr>
        <p:xfrm>
          <a:off x="596933" y="1752974"/>
          <a:ext cx="11066253" cy="4245335"/>
        </p:xfrm>
        <a:graphic>
          <a:graphicData uri="http://schemas.openxmlformats.org/drawingml/2006/chart">
            <c:chart xmlns:c="http://schemas.openxmlformats.org/drawingml/2006/chart" xmlns:r="http://schemas.openxmlformats.org/officeDocument/2006/relationships" r:id="rId3"/>
          </a:graphicData>
        </a:graphic>
      </p:graphicFrame>
      <p:sp>
        <p:nvSpPr>
          <p:cNvPr id="124" name="TextBox 123">
            <a:extLst>
              <a:ext uri="{FF2B5EF4-FFF2-40B4-BE49-F238E27FC236}">
                <a16:creationId xmlns:a16="http://schemas.microsoft.com/office/drawing/2014/main" id="{986940BF-D175-4911-A389-9A1B8839E067}"/>
              </a:ext>
            </a:extLst>
          </p:cNvPr>
          <p:cNvSpPr txBox="1"/>
          <p:nvPr/>
        </p:nvSpPr>
        <p:spPr>
          <a:xfrm>
            <a:off x="6096000" y="859691"/>
            <a:ext cx="556718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rgbClr val="002060"/>
                </a:solidFill>
              </a:rPr>
              <a:t>Actions Taken Relating to Scheduled 2021 US B2B Exhibitions Organized or Managed </a:t>
            </a:r>
          </a:p>
        </p:txBody>
      </p:sp>
    </p:spTree>
    <p:extLst>
      <p:ext uri="{BB962C8B-B14F-4D97-AF65-F5344CB8AC3E}">
        <p14:creationId xmlns:p14="http://schemas.microsoft.com/office/powerpoint/2010/main" val="1076555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ZH" val="64.3404159545898"/>
  <p:tag name="VZW" val="479.999969482422"/>
  <p:tag name="VZ_ID" val="393970105"/>
  <p:tag name="VZ_GROUP" val="2"/>
  <p:tag name="VZ_ITEM" val="204"/>
  <p:tag name="VZ_DATAGRID" val="1`2`42%`26%`H1 2021`H2 2021 THRU 2022`"/>
  <p:tag name="VZ_SOURCELIBRARY" val="1"/>
  <p:tag name="VZ_IMAGEID" val="99941086"/>
  <p:tag name="VZ_IMAGESIZE" val="8"/>
  <p:tag name="VZ_IMAGESIZEACTUAL" val="3"/>
  <p:tag name="VZ_IMAGEBUBBLEFILLCOLOUR" val="$00B16700"/>
  <p:tag name="VZ_FILLORIENTATION" val="2"/>
  <p:tag name="VZ_SERIESCOLOURS" val="$00B16700`$002B5AF1`"/>
  <p:tag name="VZ_TITLEPOSITION" val="3"/>
  <p:tag name="VZ_TITLEFONTNAME" val="Tahoma"/>
  <p:tag name="VZ_TITLEFONTSIZE" val="14"/>
  <p:tag name="VZ_TITLEFONTCOLOUR" val="$00400000"/>
  <p:tag name="VZ_TITLEFONTBOLD" val="True"/>
  <p:tag name="VZ_TITLETEXT" val="Use of Hybrid Options to Participate - both in-person and online"/>
  <p:tag name="VZ_LABELPOSITION" val="8"/>
  <p:tag name="VZ_LABELFONTNAME" val="Tahoma"/>
  <p:tag name="VZ_LABELFONTSIZE" val="14"/>
  <p:tag name="VZ_LABELFONTCOLOUR" val="$00804000"/>
  <p:tag name="VZ_LABELBACKGROUNDCOLOUR" val="clWhite"/>
  <p:tag name="VZ_AXISLABELPOSITION" val="1"/>
  <p:tag name="VZ_AXISLABELFONTNAME" val="Tahoma"/>
  <p:tag name="VZ_AXISLABELFONTSIZE" val="14"/>
  <p:tag name="VZ_AXISLABELFONTCOLOUR" val="$00400000"/>
  <p:tag name="VZ_AXISLABELFONTBOLD" val="True"/>
  <p:tag name="VZ_LEGENDFONTNAME" val="Tahoma"/>
  <p:tag name="VZ_AXISMAXIMUM" val="1"/>
  <p:tag name="VZ_SGDESIGNSTATE" val="0~0¬0~0~0~536870911~536870911~536870911~536870911~536870911~536870912"/>
  <p:tag name="VZ_DATASTORE" val="#2#33~32~0:30:`~`H1 2021~42%`H2 2021 THRU 2022~26%¬31~31~0:30:`"/>
  <p:tag name="VZ_SHAPE_MAIN" val="VZ_Shape_Main"/>
  <p:tag name="VZ_ETABS" val="393970105"/>
</p:tagLst>
</file>

<file path=ppt/tags/tag10.xml><?xml version="1.0" encoding="utf-8"?>
<p:tagLst xmlns:a="http://schemas.openxmlformats.org/drawingml/2006/main" xmlns:r="http://schemas.openxmlformats.org/officeDocument/2006/relationships" xmlns:p="http://schemas.openxmlformats.org/presentationml/2006/main">
  <p:tag name="VZ_SHAPE_BARMARKER" val="0"/>
  <p:tag name="VZ_ETABS" val="190089993"/>
</p:tagLst>
</file>

<file path=ppt/tags/tag11.xml><?xml version="1.0" encoding="utf-8"?>
<p:tagLst xmlns:a="http://schemas.openxmlformats.org/drawingml/2006/main" xmlns:r="http://schemas.openxmlformats.org/officeDocument/2006/relationships" xmlns:p="http://schemas.openxmlformats.org/presentationml/2006/main">
  <p:tag name="VZ_SHAPE_BARMARKER" val="1"/>
  <p:tag name="VZ_ETABS" val="190089993"/>
</p:tagLst>
</file>

<file path=ppt/tags/tag12.xml><?xml version="1.0" encoding="utf-8"?>
<p:tagLst xmlns:a="http://schemas.openxmlformats.org/drawingml/2006/main" xmlns:r="http://schemas.openxmlformats.org/officeDocument/2006/relationships" xmlns:p="http://schemas.openxmlformats.org/presentationml/2006/main">
  <p:tag name="VZ_SHAPE_BARMARKER" val="2"/>
  <p:tag name="VZ_ETABS" val="190089993"/>
</p:tagLst>
</file>

<file path=ppt/tags/tag13.xml><?xml version="1.0" encoding="utf-8"?>
<p:tagLst xmlns:a="http://schemas.openxmlformats.org/drawingml/2006/main" xmlns:r="http://schemas.openxmlformats.org/officeDocument/2006/relationships" xmlns:p="http://schemas.openxmlformats.org/presentationml/2006/main">
  <p:tag name="VZ_SHAPE_BARMARKER" val="3"/>
  <p:tag name="VZ_ETABS" val="190089993"/>
</p:tagLst>
</file>

<file path=ppt/tags/tag14.xml><?xml version="1.0" encoding="utf-8"?>
<p:tagLst xmlns:a="http://schemas.openxmlformats.org/drawingml/2006/main" xmlns:r="http://schemas.openxmlformats.org/officeDocument/2006/relationships" xmlns:p="http://schemas.openxmlformats.org/presentationml/2006/main">
  <p:tag name="VZ_SHAPE_BARMARKER" val="4"/>
  <p:tag name="VZ_ETABS" val="190089993"/>
</p:tagLst>
</file>

<file path=ppt/tags/tag15.xml><?xml version="1.0" encoding="utf-8"?>
<p:tagLst xmlns:a="http://schemas.openxmlformats.org/drawingml/2006/main" xmlns:r="http://schemas.openxmlformats.org/officeDocument/2006/relationships" xmlns:p="http://schemas.openxmlformats.org/presentationml/2006/main">
  <p:tag name="VZ_SHAPE_TITLE" val="VZ_Shape_Title"/>
  <p:tag name="VZ_ETABS" val="190089993"/>
</p:tagLst>
</file>

<file path=ppt/tags/tag16.xml><?xml version="1.0" encoding="utf-8"?>
<p:tagLst xmlns:a="http://schemas.openxmlformats.org/drawingml/2006/main" xmlns:r="http://schemas.openxmlformats.org/officeDocument/2006/relationships" xmlns:p="http://schemas.openxmlformats.org/presentationml/2006/main">
  <p:tag name="VZ_SHAPE_DATALABEL" val="0"/>
  <p:tag name="VZ_ETABS" val="190089993"/>
</p:tagLst>
</file>

<file path=ppt/tags/tag17.xml><?xml version="1.0" encoding="utf-8"?>
<p:tagLst xmlns:a="http://schemas.openxmlformats.org/drawingml/2006/main" xmlns:r="http://schemas.openxmlformats.org/officeDocument/2006/relationships" xmlns:p="http://schemas.openxmlformats.org/presentationml/2006/main">
  <p:tag name="VZ_SHAPE_AXISLABEL" val="0"/>
  <p:tag name="VZ_ETABS" val="190089993"/>
</p:tagLst>
</file>

<file path=ppt/tags/tag18.xml><?xml version="1.0" encoding="utf-8"?>
<p:tagLst xmlns:a="http://schemas.openxmlformats.org/drawingml/2006/main" xmlns:r="http://schemas.openxmlformats.org/officeDocument/2006/relationships" xmlns:p="http://schemas.openxmlformats.org/presentationml/2006/main">
  <p:tag name="VZ_SHAPE_DATALABEL" val="1"/>
  <p:tag name="VZ_ETABS" val="190089993"/>
</p:tagLst>
</file>

<file path=ppt/tags/tag19.xml><?xml version="1.0" encoding="utf-8"?>
<p:tagLst xmlns:a="http://schemas.openxmlformats.org/drawingml/2006/main" xmlns:r="http://schemas.openxmlformats.org/officeDocument/2006/relationships" xmlns:p="http://schemas.openxmlformats.org/presentationml/2006/main">
  <p:tag name="VZ_SHAPE_AXISLABEL" val="1"/>
  <p:tag name="VZ_ETABS" val="190089993"/>
</p:tagLst>
</file>

<file path=ppt/tags/tag2.xml><?xml version="1.0" encoding="utf-8"?>
<p:tagLst xmlns:a="http://schemas.openxmlformats.org/drawingml/2006/main" xmlns:r="http://schemas.openxmlformats.org/officeDocument/2006/relationships" xmlns:p="http://schemas.openxmlformats.org/presentationml/2006/main">
  <p:tag name="VZ_SHAPE_IMAGE" val="VZ_Shape_Image"/>
  <p:tag name="VZ_ETABS" val="393970105"/>
</p:tagLst>
</file>

<file path=ppt/tags/tag20.xml><?xml version="1.0" encoding="utf-8"?>
<p:tagLst xmlns:a="http://schemas.openxmlformats.org/drawingml/2006/main" xmlns:r="http://schemas.openxmlformats.org/officeDocument/2006/relationships" xmlns:p="http://schemas.openxmlformats.org/presentationml/2006/main">
  <p:tag name="VZ_SHAPE_DATALABEL" val="2"/>
  <p:tag name="VZ_ETABS" val="190089993"/>
</p:tagLst>
</file>

<file path=ppt/tags/tag21.xml><?xml version="1.0" encoding="utf-8"?>
<p:tagLst xmlns:a="http://schemas.openxmlformats.org/drawingml/2006/main" xmlns:r="http://schemas.openxmlformats.org/officeDocument/2006/relationships" xmlns:p="http://schemas.openxmlformats.org/presentationml/2006/main">
  <p:tag name="VZ_SHAPE_AXISLABEL" val="2"/>
  <p:tag name="VZ_ETABS" val="190089993"/>
</p:tagLst>
</file>

<file path=ppt/tags/tag22.xml><?xml version="1.0" encoding="utf-8"?>
<p:tagLst xmlns:a="http://schemas.openxmlformats.org/drawingml/2006/main" xmlns:r="http://schemas.openxmlformats.org/officeDocument/2006/relationships" xmlns:p="http://schemas.openxmlformats.org/presentationml/2006/main">
  <p:tag name="VZ_SHAPE_DATALABEL" val="3"/>
  <p:tag name="VZ_ETABS" val="190089993"/>
</p:tagLst>
</file>

<file path=ppt/tags/tag23.xml><?xml version="1.0" encoding="utf-8"?>
<p:tagLst xmlns:a="http://schemas.openxmlformats.org/drawingml/2006/main" xmlns:r="http://schemas.openxmlformats.org/officeDocument/2006/relationships" xmlns:p="http://schemas.openxmlformats.org/presentationml/2006/main">
  <p:tag name="VZ_SHAPE_AXISLABEL" val="3"/>
  <p:tag name="VZ_ETABS" val="190089993"/>
</p:tagLst>
</file>

<file path=ppt/tags/tag24.xml><?xml version="1.0" encoding="utf-8"?>
<p:tagLst xmlns:a="http://schemas.openxmlformats.org/drawingml/2006/main" xmlns:r="http://schemas.openxmlformats.org/officeDocument/2006/relationships" xmlns:p="http://schemas.openxmlformats.org/presentationml/2006/main">
  <p:tag name="VZ_SHAPE_DATALABEL" val="4"/>
  <p:tag name="VZ_ETABS" val="190089993"/>
</p:tagLst>
</file>

<file path=ppt/tags/tag25.xml><?xml version="1.0" encoding="utf-8"?>
<p:tagLst xmlns:a="http://schemas.openxmlformats.org/drawingml/2006/main" xmlns:r="http://schemas.openxmlformats.org/officeDocument/2006/relationships" xmlns:p="http://schemas.openxmlformats.org/presentationml/2006/main">
  <p:tag name="VZ_SHAPE_AXISLABEL" val="4"/>
  <p:tag name="VZ_ETABS" val="190089993"/>
</p:tagLst>
</file>

<file path=ppt/tags/tag26.xml><?xml version="1.0" encoding="utf-8"?>
<p:tagLst xmlns:a="http://schemas.openxmlformats.org/drawingml/2006/main" xmlns:r="http://schemas.openxmlformats.org/officeDocument/2006/relationships" xmlns:p="http://schemas.openxmlformats.org/presentationml/2006/main">
  <p:tag name="VZH" val="64.3404235839844"/>
  <p:tag name="VZW" val="480"/>
  <p:tag name="VZ_ID" val="1004296131"/>
  <p:tag name="VZ_GROUP" val="2"/>
  <p:tag name="VZ_ITEM" val="204"/>
  <p:tag name="VZ_DATAGRID" val="1`2`25%`31%`H1 2021`H2 2021 THRU 2022`"/>
  <p:tag name="VZ_SOURCELIBRARY" val="1"/>
  <p:tag name="VZ_IMAGEID" val="99941086"/>
  <p:tag name="VZ_IMAGESIZE" val="8"/>
  <p:tag name="VZ_IMAGESIZEACTUAL" val="3"/>
  <p:tag name="VZ_IMAGEBUBBLEFILLCOLOUR" val="$00B16700"/>
  <p:tag name="VZ_FILLORIENTATION" val="2"/>
  <p:tag name="VZ_SERIESCOLOURS" val="$00B16700`$002B5AF1`"/>
  <p:tag name="VZ_TITLEPOSITION" val="3"/>
  <p:tag name="VZ_TITLEFONTNAME" val="Tahoma"/>
  <p:tag name="VZ_TITLEFONTSIZE" val="14"/>
  <p:tag name="VZ_TITLEFONTCOLOUR" val="$00400000"/>
  <p:tag name="VZ_TITLEFONTBOLD" val="True"/>
  <p:tag name="VZ_TITLETEXT" val="Use of Hybrid Options to Participate - both in-person and online"/>
  <p:tag name="VZ_LABELPOSITION" val="8"/>
  <p:tag name="VZ_LABELFONTNAME" val="Tahoma"/>
  <p:tag name="VZ_LABELFONTSIZE" val="14"/>
  <p:tag name="VZ_LABELFONTCOLOUR" val="$00804000"/>
  <p:tag name="VZ_LABELBACKGROUNDCOLOUR" val="clWhite"/>
  <p:tag name="VZ_AXISLABELPOSITION" val="1"/>
  <p:tag name="VZ_AXISLABELFONTNAME" val="Tahoma"/>
  <p:tag name="VZ_AXISLABELFONTSIZE" val="14"/>
  <p:tag name="VZ_AXISLABELFONTCOLOUR" val="$00400000"/>
  <p:tag name="VZ_AXISLABELFONTBOLD" val="True"/>
  <p:tag name="VZ_LEGENDFONTNAME" val="Tahoma"/>
  <p:tag name="VZ_AXISMAXIMUM" val="1"/>
  <p:tag name="VZ_SGDESIGNSTATE" val="0~0¬0~0~0~536870911~536870911~536870911~536870911~536870911~536870912"/>
  <p:tag name="VZ_DATASTORE" val="#2#33~32~0:30:`~`H1 2021~25%`H2 2021 THRU 2022~31%¬31~31~0:30:`"/>
  <p:tag name="VZ_SHAPE_MAIN" val="VZ_Shape_Main"/>
  <p:tag name="VZ_ETABS" val="1004296131"/>
</p:tagLst>
</file>

<file path=ppt/tags/tag27.xml><?xml version="1.0" encoding="utf-8"?>
<p:tagLst xmlns:a="http://schemas.openxmlformats.org/drawingml/2006/main" xmlns:r="http://schemas.openxmlformats.org/officeDocument/2006/relationships" xmlns:p="http://schemas.openxmlformats.org/presentationml/2006/main">
  <p:tag name="VZ_SHAPE_IMAGE" val="VZ_Shape_Image"/>
  <p:tag name="VZ_ETABS" val="1004296131"/>
</p:tagLst>
</file>

<file path=ppt/tags/tag28.xml><?xml version="1.0" encoding="utf-8"?>
<p:tagLst xmlns:a="http://schemas.openxmlformats.org/drawingml/2006/main" xmlns:r="http://schemas.openxmlformats.org/officeDocument/2006/relationships" xmlns:p="http://schemas.openxmlformats.org/presentationml/2006/main">
  <p:tag name="VZ_SHAPE_TITLE" val="VZ_Shape_Title"/>
  <p:tag name="VZ_ETABS" val="1004296131"/>
</p:tagLst>
</file>

<file path=ppt/tags/tag29.xml><?xml version="1.0" encoding="utf-8"?>
<p:tagLst xmlns:a="http://schemas.openxmlformats.org/drawingml/2006/main" xmlns:r="http://schemas.openxmlformats.org/officeDocument/2006/relationships" xmlns:p="http://schemas.openxmlformats.org/presentationml/2006/main">
  <p:tag name="VZ_SHAPE_DATALABEL" val="0"/>
  <p:tag name="VZ_ETABS" val="1004296131"/>
</p:tagLst>
</file>

<file path=ppt/tags/tag3.xml><?xml version="1.0" encoding="utf-8"?>
<p:tagLst xmlns:a="http://schemas.openxmlformats.org/drawingml/2006/main" xmlns:r="http://schemas.openxmlformats.org/officeDocument/2006/relationships" xmlns:p="http://schemas.openxmlformats.org/presentationml/2006/main">
  <p:tag name="VZ_SHAPE_TITLE" val="VZ_Shape_Title"/>
  <p:tag name="VZ_ETABS" val="393970105"/>
</p:tagLst>
</file>

<file path=ppt/tags/tag30.xml><?xml version="1.0" encoding="utf-8"?>
<p:tagLst xmlns:a="http://schemas.openxmlformats.org/drawingml/2006/main" xmlns:r="http://schemas.openxmlformats.org/officeDocument/2006/relationships" xmlns:p="http://schemas.openxmlformats.org/presentationml/2006/main">
  <p:tag name="VZ_SHAPE_DATALABEL" val="1"/>
  <p:tag name="VZ_ETABS" val="1004296131"/>
</p:tagLst>
</file>

<file path=ppt/tags/tag31.xml><?xml version="1.0" encoding="utf-8"?>
<p:tagLst xmlns:a="http://schemas.openxmlformats.org/drawingml/2006/main" xmlns:r="http://schemas.openxmlformats.org/officeDocument/2006/relationships" xmlns:p="http://schemas.openxmlformats.org/presentationml/2006/main">
  <p:tag name="VZ_MAXWIDTH" val="214.484588623047"/>
  <p:tag name="VZ_SHAPE_AXISLABEL" val="0"/>
  <p:tag name="VZ_ETABS" val="1004296131"/>
</p:tagLst>
</file>

<file path=ppt/tags/tag32.xml><?xml version="1.0" encoding="utf-8"?>
<p:tagLst xmlns:a="http://schemas.openxmlformats.org/drawingml/2006/main" xmlns:r="http://schemas.openxmlformats.org/officeDocument/2006/relationships" xmlns:p="http://schemas.openxmlformats.org/presentationml/2006/main">
  <p:tag name="VZ_MAXWIDTH" val="265.515411376953"/>
  <p:tag name="VZ_SHAPE_AXISLABEL" val="1"/>
  <p:tag name="VZ_ETABS" val="1004296131"/>
</p:tagLst>
</file>

<file path=ppt/tags/tag33.xml><?xml version="1.0" encoding="utf-8"?>
<p:tagLst xmlns:a="http://schemas.openxmlformats.org/drawingml/2006/main" xmlns:r="http://schemas.openxmlformats.org/officeDocument/2006/relationships" xmlns:p="http://schemas.openxmlformats.org/presentationml/2006/main">
  <p:tag name="VZH" val="153.059707641602"/>
  <p:tag name="VZW" val="436.369384765625"/>
  <p:tag name="VZ_ID" val="650259311"/>
  <p:tag name="VZ_GROUP" val="7"/>
  <p:tag name="VZ_ITEM" val="700"/>
  <p:tag name="VZ_DATAGRID" val="1`5`12%`50%`49%`33%`14%`H1 2021`H2 2021`H1 2022`H2 2022`None`"/>
  <p:tag name="VZ_IMAGESIZE" val="8"/>
  <p:tag name="VZ_IMAGESIZEACTUAL" val="3"/>
  <p:tag name="VZ_FILLORIENTATION" val="2"/>
  <p:tag name="VZ_TITLEPOSITION" val="1"/>
  <p:tag name="VZ_TITLEFONTNAME" val="Tahoma"/>
  <p:tag name="VZ_TITLEFONTSIZE" val="14"/>
  <p:tag name="VZ_TITLEFONTBOLD" val="True"/>
  <p:tag name="VZ_TITLETEXT" val="Whether Attended in 2021 or Have Plans through 2022"/>
  <p:tag name="VZ_LABELPOSITION" val="11"/>
  <p:tag name="VZ_LABELFONTNAME" val="Tahoma"/>
  <p:tag name="VZ_LABELFONTSIZE" val="16"/>
  <p:tag name="VZ_LABELFONTCOLOUR" val="clWhite"/>
  <p:tag name="VZ_LABELFONTBOLD" val="True"/>
  <p:tag name="VZ_AXISLABELPOSITION" val="4"/>
  <p:tag name="VZ_AXISLABELFONTNAME" val="Terminal"/>
  <p:tag name="VZ_AXISLABELFONTCOLOUR" val="$00400000"/>
  <p:tag name="VZ_AXISLABELFONTBOLD" val="True"/>
  <p:tag name="VZ_AXISMAXIMUM" val="100"/>
  <p:tag name="VZ_SGDESIGNSTATE" val="0~0¬0~0~0~536870911~536870911~536870911~536870911~536870911~536870912"/>
  <p:tag name="VZ_BARGAP" val="5"/>
  <p:tag name="VZ_BARTHICKNESS" val="3"/>
  <p:tag name="VZ_BARROUNDEDEDGES" val="True"/>
  <p:tag name="VZ_DISPLAYFULLBAR" val="True"/>
  <p:tag name="VZ_BARFILLTYPE" val="1"/>
  <p:tag name="VZ_BARMARKERTYPE" val="6"/>
  <p:tag name="VZ_BARMARKERCOLOURS" val="$00AC511E`$00EFC55C`$0025B594`$000000C4`$0031C6EB`clNone`"/>
  <p:tag name="VZ_BARMARKEROUTLINECOLOUR" val="clWhite"/>
  <p:tag name="VZ_BARMARKEROUTLINEWIDTH" val="3"/>
  <p:tag name="VZ_BARMARKERSIZE" val="7"/>
  <p:tag name="VZ_BARMARKERRATIO" val="2"/>
  <p:tag name="VZ_DATASTORE" val="#2#36~32~0:30:`~`H1 2021~12%`H2 2021~50%`H1 2022~49%`H2 2022~33%`None~14%¬31~31~0:30:`"/>
  <p:tag name="VZ_SHAPE_MAIN" val="VZ_Shape_Main"/>
  <p:tag name="VZ_ETABS" val="650259311"/>
</p:tagLst>
</file>

<file path=ppt/tags/tag34.xml><?xml version="1.0" encoding="utf-8"?>
<p:tagLst xmlns:a="http://schemas.openxmlformats.org/drawingml/2006/main" xmlns:r="http://schemas.openxmlformats.org/officeDocument/2006/relationships" xmlns:p="http://schemas.openxmlformats.org/presentationml/2006/main">
  <p:tag name="VZ_SHAPE_IMAGE" val="VZ_Shape_Image"/>
  <p:tag name="VZ_ETABS" val="650259311"/>
</p:tagLst>
</file>

<file path=ppt/tags/tag35.xml><?xml version="1.0" encoding="utf-8"?>
<p:tagLst xmlns:a="http://schemas.openxmlformats.org/drawingml/2006/main" xmlns:r="http://schemas.openxmlformats.org/officeDocument/2006/relationships" xmlns:p="http://schemas.openxmlformats.org/presentationml/2006/main">
  <p:tag name="VZ_SHAPE_BARMARKER" val="0"/>
  <p:tag name="VZ_ETABS" val="650259311"/>
</p:tagLst>
</file>

<file path=ppt/tags/tag36.xml><?xml version="1.0" encoding="utf-8"?>
<p:tagLst xmlns:a="http://schemas.openxmlformats.org/drawingml/2006/main" xmlns:r="http://schemas.openxmlformats.org/officeDocument/2006/relationships" xmlns:p="http://schemas.openxmlformats.org/presentationml/2006/main">
  <p:tag name="VZ_SHAPE_BARMARKER" val="1"/>
  <p:tag name="VZ_ETABS" val="650259311"/>
</p:tagLst>
</file>

<file path=ppt/tags/tag37.xml><?xml version="1.0" encoding="utf-8"?>
<p:tagLst xmlns:a="http://schemas.openxmlformats.org/drawingml/2006/main" xmlns:r="http://schemas.openxmlformats.org/officeDocument/2006/relationships" xmlns:p="http://schemas.openxmlformats.org/presentationml/2006/main">
  <p:tag name="VZ_SHAPE_BARMARKER" val="2"/>
  <p:tag name="VZ_ETABS" val="650259311"/>
</p:tagLst>
</file>

<file path=ppt/tags/tag38.xml><?xml version="1.0" encoding="utf-8"?>
<p:tagLst xmlns:a="http://schemas.openxmlformats.org/drawingml/2006/main" xmlns:r="http://schemas.openxmlformats.org/officeDocument/2006/relationships" xmlns:p="http://schemas.openxmlformats.org/presentationml/2006/main">
  <p:tag name="VZ_SHAPE_BARMARKER" val="3"/>
  <p:tag name="VZ_ETABS" val="650259311"/>
</p:tagLst>
</file>

<file path=ppt/tags/tag39.xml><?xml version="1.0" encoding="utf-8"?>
<p:tagLst xmlns:a="http://schemas.openxmlformats.org/drawingml/2006/main" xmlns:r="http://schemas.openxmlformats.org/officeDocument/2006/relationships" xmlns:p="http://schemas.openxmlformats.org/presentationml/2006/main">
  <p:tag name="VZ_SHAPE_BARMARKER" val="4"/>
  <p:tag name="VZ_ETABS" val="650259311"/>
</p:tagLst>
</file>

<file path=ppt/tags/tag4.xml><?xml version="1.0" encoding="utf-8"?>
<p:tagLst xmlns:a="http://schemas.openxmlformats.org/drawingml/2006/main" xmlns:r="http://schemas.openxmlformats.org/officeDocument/2006/relationships" xmlns:p="http://schemas.openxmlformats.org/presentationml/2006/main">
  <p:tag name="VZ_SHAPE_DATALABEL" val="0"/>
  <p:tag name="VZ_ETABS" val="393970105"/>
</p:tagLst>
</file>

<file path=ppt/tags/tag40.xml><?xml version="1.0" encoding="utf-8"?>
<p:tagLst xmlns:a="http://schemas.openxmlformats.org/drawingml/2006/main" xmlns:r="http://schemas.openxmlformats.org/officeDocument/2006/relationships" xmlns:p="http://schemas.openxmlformats.org/presentationml/2006/main">
  <p:tag name="VZ_SHAPE_TITLE" val="VZ_Shape_Title"/>
  <p:tag name="VZ_ETABS" val="650259311"/>
</p:tagLst>
</file>

<file path=ppt/tags/tag41.xml><?xml version="1.0" encoding="utf-8"?>
<p:tagLst xmlns:a="http://schemas.openxmlformats.org/drawingml/2006/main" xmlns:r="http://schemas.openxmlformats.org/officeDocument/2006/relationships" xmlns:p="http://schemas.openxmlformats.org/presentationml/2006/main">
  <p:tag name="VZ_SHAPE_DATALABEL" val="0"/>
  <p:tag name="VZ_ETABS" val="650259311"/>
</p:tagLst>
</file>

<file path=ppt/tags/tag42.xml><?xml version="1.0" encoding="utf-8"?>
<p:tagLst xmlns:a="http://schemas.openxmlformats.org/drawingml/2006/main" xmlns:r="http://schemas.openxmlformats.org/officeDocument/2006/relationships" xmlns:p="http://schemas.openxmlformats.org/presentationml/2006/main">
  <p:tag name="VZ_SHAPE_AXISLABEL" val="0"/>
  <p:tag name="VZ_ETABS" val="650259311"/>
</p:tagLst>
</file>

<file path=ppt/tags/tag43.xml><?xml version="1.0" encoding="utf-8"?>
<p:tagLst xmlns:a="http://schemas.openxmlformats.org/drawingml/2006/main" xmlns:r="http://schemas.openxmlformats.org/officeDocument/2006/relationships" xmlns:p="http://schemas.openxmlformats.org/presentationml/2006/main">
  <p:tag name="VZ_SHAPE_DATALABEL" val="1"/>
  <p:tag name="VZ_ETABS" val="650259311"/>
</p:tagLst>
</file>

<file path=ppt/tags/tag44.xml><?xml version="1.0" encoding="utf-8"?>
<p:tagLst xmlns:a="http://schemas.openxmlformats.org/drawingml/2006/main" xmlns:r="http://schemas.openxmlformats.org/officeDocument/2006/relationships" xmlns:p="http://schemas.openxmlformats.org/presentationml/2006/main">
  <p:tag name="VZ_SHAPE_AXISLABEL" val="1"/>
  <p:tag name="VZ_ETABS" val="650259311"/>
</p:tagLst>
</file>

<file path=ppt/tags/tag45.xml><?xml version="1.0" encoding="utf-8"?>
<p:tagLst xmlns:a="http://schemas.openxmlformats.org/drawingml/2006/main" xmlns:r="http://schemas.openxmlformats.org/officeDocument/2006/relationships" xmlns:p="http://schemas.openxmlformats.org/presentationml/2006/main">
  <p:tag name="VZ_SHAPE_DATALABEL" val="2"/>
  <p:tag name="VZ_ETABS" val="650259311"/>
</p:tagLst>
</file>

<file path=ppt/tags/tag46.xml><?xml version="1.0" encoding="utf-8"?>
<p:tagLst xmlns:a="http://schemas.openxmlformats.org/drawingml/2006/main" xmlns:r="http://schemas.openxmlformats.org/officeDocument/2006/relationships" xmlns:p="http://schemas.openxmlformats.org/presentationml/2006/main">
  <p:tag name="VZ_SHAPE_AXISLABEL" val="2"/>
  <p:tag name="VZ_ETABS" val="650259311"/>
</p:tagLst>
</file>

<file path=ppt/tags/tag47.xml><?xml version="1.0" encoding="utf-8"?>
<p:tagLst xmlns:a="http://schemas.openxmlformats.org/drawingml/2006/main" xmlns:r="http://schemas.openxmlformats.org/officeDocument/2006/relationships" xmlns:p="http://schemas.openxmlformats.org/presentationml/2006/main">
  <p:tag name="VZ_SHAPE_DATALABEL" val="3"/>
  <p:tag name="VZ_ETABS" val="650259311"/>
</p:tagLst>
</file>

<file path=ppt/tags/tag48.xml><?xml version="1.0" encoding="utf-8"?>
<p:tagLst xmlns:a="http://schemas.openxmlformats.org/drawingml/2006/main" xmlns:r="http://schemas.openxmlformats.org/officeDocument/2006/relationships" xmlns:p="http://schemas.openxmlformats.org/presentationml/2006/main">
  <p:tag name="VZ_SHAPE_AXISLABEL" val="3"/>
  <p:tag name="VZ_ETABS" val="650259311"/>
</p:tagLst>
</file>

<file path=ppt/tags/tag49.xml><?xml version="1.0" encoding="utf-8"?>
<p:tagLst xmlns:a="http://schemas.openxmlformats.org/drawingml/2006/main" xmlns:r="http://schemas.openxmlformats.org/officeDocument/2006/relationships" xmlns:p="http://schemas.openxmlformats.org/presentationml/2006/main">
  <p:tag name="VZ_SHAPE_DATALABEL" val="4"/>
  <p:tag name="VZ_ETABS" val="650259311"/>
</p:tagLst>
</file>

<file path=ppt/tags/tag5.xml><?xml version="1.0" encoding="utf-8"?>
<p:tagLst xmlns:a="http://schemas.openxmlformats.org/drawingml/2006/main" xmlns:r="http://schemas.openxmlformats.org/officeDocument/2006/relationships" xmlns:p="http://schemas.openxmlformats.org/presentationml/2006/main">
  <p:tag name="VZ_SHAPE_DATALABEL" val="1"/>
  <p:tag name="VZ_ETABS" val="393970105"/>
</p:tagLst>
</file>

<file path=ppt/tags/tag50.xml><?xml version="1.0" encoding="utf-8"?>
<p:tagLst xmlns:a="http://schemas.openxmlformats.org/drawingml/2006/main" xmlns:r="http://schemas.openxmlformats.org/officeDocument/2006/relationships" xmlns:p="http://schemas.openxmlformats.org/presentationml/2006/main">
  <p:tag name="VZ_SHAPE_AXISLABEL" val="4"/>
  <p:tag name="VZ_ETABS" val="650259311"/>
</p:tagLst>
</file>

<file path=ppt/tags/tag51.xml><?xml version="1.0" encoding="utf-8"?>
<p:tagLst xmlns:a="http://schemas.openxmlformats.org/drawingml/2006/main" xmlns:r="http://schemas.openxmlformats.org/officeDocument/2006/relationships" xmlns:p="http://schemas.openxmlformats.org/presentationml/2006/main">
  <p:tag name="VZH" val="240.843292236328"/>
  <p:tag name="VZW" val="480"/>
  <p:tag name="VZ_ID" val="309243028"/>
  <p:tag name="VZ_GROUP" val="1"/>
  <p:tag name="VZ_ITEM" val="103"/>
  <p:tag name="VZ_DATAGRID" val="1`2`47%`49%`Other in-person, F2F B2B events`Engaging F2F with exhibitors`"/>
  <p:tag name="VZ_SOURCELIBRARY" val="1"/>
  <p:tag name="VZ_IMAGEID" val="133387297"/>
  <p:tag name="VZ_IMAGEBUBBLEFILLCOLOUR" val="$00B16700"/>
  <p:tag name="VZ_FILLORIENTATION" val="1"/>
  <p:tag name="VZ_SERIESCOLOURS" val="$00B16700`$002B5AF1`"/>
  <p:tag name="VZ_TITLEPOSITION" val="3"/>
  <p:tag name="VZ_TITLEFONTNAME" val="Tahoma"/>
  <p:tag name="VZ_TITLEFONTSIZE" val="14"/>
  <p:tag name="VZ_TITLEFONTCOLOUR" val="$00400000"/>
  <p:tag name="VZ_TITLEFONTBOLD" val="True"/>
  <p:tag name="VZ_TITLETEXT" val="Other in-person, F2F B2B events"/>
  <p:tag name="VZ_LABELPOSITION" val="8"/>
  <p:tag name="VZ_LABELFONTNAME" val="Tahoma"/>
  <p:tag name="VZ_LABELFONTSIZE" val="14"/>
  <p:tag name="VZ_LABELFONTCOLOUR" val="$00804000"/>
  <p:tag name="VZ_LABELBACKGROUNDCOLOUR" val="clWhite"/>
  <p:tag name="VZ_AXISLABELPOSITION" val="1"/>
  <p:tag name="VZ_AXISLABELFONTNAME" val="Tahoma"/>
  <p:tag name="VZ_AXISLABELFONTSIZE" val="14"/>
  <p:tag name="VZ_AXISLABELFONTCOLOUR" val="$00400000"/>
  <p:tag name="VZ_AXISLABELFONTBOLD" val="True"/>
  <p:tag name="VZ_LEGENDFONTNAME" val="Tahoma"/>
  <p:tag name="VZ_AXISMAXIMUM" val="100"/>
  <p:tag name="VZ_SGDESIGNSTATE" val="0~0¬0~0~0~536870911~536870911~536870911~536870911~536870911~536870912"/>
  <p:tag name="VZ_DATASTORE" val="#2#33~32~0:30:`~`Other in-person, F2F B2B events~47%`Engaging F2F with exhibitors~49%¬31~31~0:30:`"/>
  <p:tag name="VZ_SHAPE_MAIN" val="VZ_Shape_Main"/>
  <p:tag name="VZ_ETABS" val="309243028"/>
</p:tagLst>
</file>

<file path=ppt/tags/tag52.xml><?xml version="1.0" encoding="utf-8"?>
<p:tagLst xmlns:a="http://schemas.openxmlformats.org/drawingml/2006/main" xmlns:r="http://schemas.openxmlformats.org/officeDocument/2006/relationships" xmlns:p="http://schemas.openxmlformats.org/presentationml/2006/main">
  <p:tag name="VZ_SHAPE_IMAGE" val="VZ_Shape_Image"/>
  <p:tag name="VZ_ETABS" val="309243028"/>
</p:tagLst>
</file>

<file path=ppt/tags/tag53.xml><?xml version="1.0" encoding="utf-8"?>
<p:tagLst xmlns:a="http://schemas.openxmlformats.org/drawingml/2006/main" xmlns:r="http://schemas.openxmlformats.org/officeDocument/2006/relationships" xmlns:p="http://schemas.openxmlformats.org/presentationml/2006/main">
  <p:tag name="VZ_SHAPE_TITLE" val="VZ_Shape_Title"/>
  <p:tag name="VZ_ETABS" val="309243028"/>
</p:tagLst>
</file>

<file path=ppt/tags/tag54.xml><?xml version="1.0" encoding="utf-8"?>
<p:tagLst xmlns:a="http://schemas.openxmlformats.org/drawingml/2006/main" xmlns:r="http://schemas.openxmlformats.org/officeDocument/2006/relationships" xmlns:p="http://schemas.openxmlformats.org/presentationml/2006/main">
  <p:tag name="VZ_SHAPE_DATALABEL" val="0"/>
  <p:tag name="VZ_ETABS" val="309243028"/>
</p:tagLst>
</file>

<file path=ppt/tags/tag55.xml><?xml version="1.0" encoding="utf-8"?>
<p:tagLst xmlns:a="http://schemas.openxmlformats.org/drawingml/2006/main" xmlns:r="http://schemas.openxmlformats.org/officeDocument/2006/relationships" xmlns:p="http://schemas.openxmlformats.org/presentationml/2006/main">
  <p:tag name="VZ_SHAPE_DATALABEL" val="1"/>
  <p:tag name="VZ_ETABS" val="309243028"/>
</p:tagLst>
</file>

<file path=ppt/tags/tag56.xml><?xml version="1.0" encoding="utf-8"?>
<p:tagLst xmlns:a="http://schemas.openxmlformats.org/drawingml/2006/main" xmlns:r="http://schemas.openxmlformats.org/officeDocument/2006/relationships" xmlns:p="http://schemas.openxmlformats.org/presentationml/2006/main">
  <p:tag name="VZ_MAXWIDTH" val="240"/>
  <p:tag name="VZ_SHAPE_AXISLABEL" val="0"/>
  <p:tag name="VZ_ETABS" val="309243028"/>
</p:tagLst>
</file>

<file path=ppt/tags/tag57.xml><?xml version="1.0" encoding="utf-8"?>
<p:tagLst xmlns:a="http://schemas.openxmlformats.org/drawingml/2006/main" xmlns:r="http://schemas.openxmlformats.org/officeDocument/2006/relationships" xmlns:p="http://schemas.openxmlformats.org/presentationml/2006/main">
  <p:tag name="VZ_MAXWIDTH" val="240"/>
  <p:tag name="VZ_SHAPE_AXISLABEL" val="1"/>
  <p:tag name="VZ_ETABS" val="309243028"/>
</p:tagLst>
</file>

<file path=ppt/tags/tag58.xml><?xml version="1.0" encoding="utf-8"?>
<p:tagLst xmlns:a="http://schemas.openxmlformats.org/drawingml/2006/main" xmlns:r="http://schemas.openxmlformats.org/officeDocument/2006/relationships" xmlns:p="http://schemas.openxmlformats.org/presentationml/2006/main">
  <p:tag name="VZH" val="185.019439697266"/>
  <p:tag name="VZW" val="561.646545410156"/>
  <p:tag name="VZ_ID" val="573586122"/>
  <p:tag name="VZ_GROUP" val="1"/>
  <p:tag name="VZ_ITEM" val="103"/>
  <p:tag name="VZ_DATAGRID" val="1`2`51%`50%`Reasons for attending`Engaging F2F with exhibitors`"/>
  <p:tag name="VZ_SOURCELIBRARY" val="1"/>
  <p:tag name="VZ_IMAGEID" val="104805838"/>
  <p:tag name="VZ_IMAGESIZE" val="7"/>
  <p:tag name="VZ_IMAGESIZEACTUAL" val="3"/>
  <p:tag name="VZ_IMAGEBUBBLEFILLCOLOUR" val="$00B16700"/>
  <p:tag name="VZ_FILLORIENTATION" val="1"/>
  <p:tag name="VZ_SERIESCOLOURS" val="$00B16700`$002B5AF1`"/>
  <p:tag name="VZ_TITLEPOSITION" val="3"/>
  <p:tag name="VZ_TITLEFONTNAME" val="Tahoma"/>
  <p:tag name="VZ_TITLEFONTSIZE" val="14"/>
  <p:tag name="VZ_TITLEFONTCOLOUR" val="$00400000"/>
  <p:tag name="VZ_TITLEFONTBOLD" val="True"/>
  <p:tag name="VZ_TITLETEXT" val="Virtual Only B2B Channels"/>
  <p:tag name="VZ_LABELPOSITION" val="8"/>
  <p:tag name="VZ_LABELFONTNAME" val="Tahoma"/>
  <p:tag name="VZ_LABELFONTSIZE" val="14"/>
  <p:tag name="VZ_LABELFONTCOLOUR" val="$00804000"/>
  <p:tag name="VZ_LABELBACKGROUNDCOLOUR" val="clWhite"/>
  <p:tag name="VZ_LABELPERCENT" val="True"/>
  <p:tag name="VZ_AXISLABELPOSITION" val="1"/>
  <p:tag name="VZ_AXISLABELFONTNAME" val="Tahoma"/>
  <p:tag name="VZ_AXISLABELFONTSIZE" val="14"/>
  <p:tag name="VZ_AXISLABELFONTCOLOUR" val="$00400000"/>
  <p:tag name="VZ_AXISLABELFONTBOLD" val="True"/>
  <p:tag name="VZ_LEGENDFONTNAME" val="Tahoma"/>
  <p:tag name="VZ_AXISMAXIMUM" val="100"/>
  <p:tag name="VZ_SGDESIGNSTATE" val="0~0¬0~0~0~536870911~536870911~536870911~536870911~536870911~536870912"/>
  <p:tag name="VZ_DATASTORE" val="#2#33~32~0:30:`~`Reasons for attending~51%`Engaging F2F with exhibitors~50%¬31~31~0:30:`"/>
  <p:tag name="VZ_SHAPE_MAIN" val="VZ_Shape_Main"/>
  <p:tag name="VZ_ETABS" val="573586122"/>
</p:tagLst>
</file>

<file path=ppt/tags/tag59.xml><?xml version="1.0" encoding="utf-8"?>
<p:tagLst xmlns:a="http://schemas.openxmlformats.org/drawingml/2006/main" xmlns:r="http://schemas.openxmlformats.org/officeDocument/2006/relationships" xmlns:p="http://schemas.openxmlformats.org/presentationml/2006/main">
  <p:tag name="VZ_SHAPE_IMAGE" val="VZ_Shape_Image"/>
  <p:tag name="VZ_ETABS" val="573586122"/>
</p:tagLst>
</file>

<file path=ppt/tags/tag6.xml><?xml version="1.0" encoding="utf-8"?>
<p:tagLst xmlns:a="http://schemas.openxmlformats.org/drawingml/2006/main" xmlns:r="http://schemas.openxmlformats.org/officeDocument/2006/relationships" xmlns:p="http://schemas.openxmlformats.org/presentationml/2006/main">
  <p:tag name="VZ_MAXWIDTH" val="298.396484375"/>
  <p:tag name="VZ_SHAPE_AXISLABEL" val="0"/>
  <p:tag name="VZ_ETABS" val="393970105"/>
</p:tagLst>
</file>

<file path=ppt/tags/tag60.xml><?xml version="1.0" encoding="utf-8"?>
<p:tagLst xmlns:a="http://schemas.openxmlformats.org/drawingml/2006/main" xmlns:r="http://schemas.openxmlformats.org/officeDocument/2006/relationships" xmlns:p="http://schemas.openxmlformats.org/presentationml/2006/main">
  <p:tag name="VZ_SHAPE_TITLE" val="VZ_Shape_Title"/>
  <p:tag name="VZ_ETABS" val="573586122"/>
</p:tagLst>
</file>

<file path=ppt/tags/tag61.xml><?xml version="1.0" encoding="utf-8"?>
<p:tagLst xmlns:a="http://schemas.openxmlformats.org/drawingml/2006/main" xmlns:r="http://schemas.openxmlformats.org/officeDocument/2006/relationships" xmlns:p="http://schemas.openxmlformats.org/presentationml/2006/main">
  <p:tag name="VZ_SHAPE_DATALABEL" val="0"/>
  <p:tag name="VZ_ETABS" val="573586122"/>
</p:tagLst>
</file>

<file path=ppt/tags/tag62.xml><?xml version="1.0" encoding="utf-8"?>
<p:tagLst xmlns:a="http://schemas.openxmlformats.org/drawingml/2006/main" xmlns:r="http://schemas.openxmlformats.org/officeDocument/2006/relationships" xmlns:p="http://schemas.openxmlformats.org/presentationml/2006/main">
  <p:tag name="VZ_SHAPE_DATALABEL" val="1"/>
  <p:tag name="VZ_ETABS" val="573586122"/>
</p:tagLst>
</file>

<file path=ppt/tags/tag63.xml><?xml version="1.0" encoding="utf-8"?>
<p:tagLst xmlns:a="http://schemas.openxmlformats.org/drawingml/2006/main" xmlns:r="http://schemas.openxmlformats.org/officeDocument/2006/relationships" xmlns:p="http://schemas.openxmlformats.org/presentationml/2006/main">
  <p:tag name="VZ_MAXWIDTH" val="280.823272705078"/>
  <p:tag name="VZ_SHAPE_AXISLABEL" val="0"/>
  <p:tag name="VZ_ETABS" val="573586122"/>
</p:tagLst>
</file>

<file path=ppt/tags/tag64.xml><?xml version="1.0" encoding="utf-8"?>
<p:tagLst xmlns:a="http://schemas.openxmlformats.org/drawingml/2006/main" xmlns:r="http://schemas.openxmlformats.org/officeDocument/2006/relationships" xmlns:p="http://schemas.openxmlformats.org/presentationml/2006/main">
  <p:tag name="VZ_MAXWIDTH" val="280.823272705078"/>
  <p:tag name="VZ_SHAPE_AXISLABEL" val="1"/>
  <p:tag name="VZ_ETABS" val="573586122"/>
</p:tagLst>
</file>

<file path=ppt/tags/tag65.xml><?xml version="1.0" encoding="utf-8"?>
<p:tagLst xmlns:a="http://schemas.openxmlformats.org/drawingml/2006/main" xmlns:r="http://schemas.openxmlformats.org/officeDocument/2006/relationships" xmlns:p="http://schemas.openxmlformats.org/presentationml/2006/main">
  <p:tag name="VZH" val="83.3514556884766"/>
  <p:tag name="VZW" val="436.369384765625"/>
  <p:tag name="VZ_ID" val="1020672034"/>
  <p:tag name="VZ_GROUP" val="7"/>
  <p:tag name="VZ_ITEM" val="700"/>
  <p:tag name="VZ_DATAGRID" val="1`3`16%`15%`20%`Marketing objectives`Sales objectives`Stages of Purchase Process`"/>
  <p:tag name="VZ_IMAGESIZE" val="8"/>
  <p:tag name="VZ_IMAGESIZEACTUAL" val="3"/>
  <p:tag name="VZ_FILLORIENTATION" val="2"/>
  <p:tag name="VZ_TITLEPOSITION" val="1"/>
  <p:tag name="VZ_TITLEFONTNAME" val="Tahoma"/>
  <p:tag name="VZ_TITLEFONTSIZE" val="14"/>
  <p:tag name="VZ_TITLEFONTBOLD" val="True"/>
  <p:tag name="VZ_TITLETEXT" val="Identified 1+ Areas Where Role of Exhibitions Will Be Reduced "/>
  <p:tag name="VZ_LABELPOSITION" val="11"/>
  <p:tag name="VZ_LABELFONTNAME" val="Tahoma"/>
  <p:tag name="VZ_LABELFONTSIZE" val="16"/>
  <p:tag name="VZ_LABELFONTCOLOUR" val="clWhite"/>
  <p:tag name="VZ_LABELFONTBOLD" val="True"/>
  <p:tag name="VZ_AXISLABELPOSITION" val="4"/>
  <p:tag name="VZ_AXISLABELFONTNAME" val="Terminal"/>
  <p:tag name="VZ_AXISLABELFONTCOLOUR" val="$00400000"/>
  <p:tag name="VZ_AXISLABELFONTBOLD" val="True"/>
  <p:tag name="VZ_AXISMAXIMUM" val="100"/>
  <p:tag name="VZ_SGDESIGNSTATE" val="0~0¬0~0~0~536870911~536870911~536870911~536870911~536870911~536870912"/>
  <p:tag name="VZ_BARGAP" val="5"/>
  <p:tag name="VZ_BARTHICKNESS" val="3"/>
  <p:tag name="VZ_BARROUNDEDEDGES" val="True"/>
  <p:tag name="VZ_DISPLAYFULLBAR" val="True"/>
  <p:tag name="VZ_BARFILLTYPE" val="1"/>
  <p:tag name="VZ_BARMARKERTYPE" val="6"/>
  <p:tag name="VZ_BARMARKERCOLOURS" val="$00AC511E`$00EFC55C`$0025B594`$000000C4`$0031C6EB`clNone`"/>
  <p:tag name="VZ_BARMARKEROUTLINECOLOUR" val="clWhite"/>
  <p:tag name="VZ_BARMARKEROUTLINEWIDTH" val="3"/>
  <p:tag name="VZ_BARMARKERSIZE" val="7"/>
  <p:tag name="VZ_BARMARKERRATIO" val="2"/>
  <p:tag name="VZ_DATASTORE" val="#2#36~32~0:30:`~`Marketing objectives~16%`Sales objectives~15%`Stages of Purchase Process~20%`H2 2022~34%`None~14%¬31~31~0:30:`"/>
  <p:tag name="VZ_SHAPE_MAIN" val="VZ_Shape_Main"/>
  <p:tag name="VZ_ETABS" val="1020672034"/>
</p:tagLst>
</file>

<file path=ppt/tags/tag66.xml><?xml version="1.0" encoding="utf-8"?>
<p:tagLst xmlns:a="http://schemas.openxmlformats.org/drawingml/2006/main" xmlns:r="http://schemas.openxmlformats.org/officeDocument/2006/relationships" xmlns:p="http://schemas.openxmlformats.org/presentationml/2006/main">
  <p:tag name="VZ_SHAPE_IMAGE" val="VZ_Shape_Image"/>
  <p:tag name="VZ_ETABS" val="1020672034"/>
</p:tagLst>
</file>

<file path=ppt/tags/tag67.xml><?xml version="1.0" encoding="utf-8"?>
<p:tagLst xmlns:a="http://schemas.openxmlformats.org/drawingml/2006/main" xmlns:r="http://schemas.openxmlformats.org/officeDocument/2006/relationships" xmlns:p="http://schemas.openxmlformats.org/presentationml/2006/main">
  <p:tag name="VZ_SHAPE_BARMARKER" val="0"/>
  <p:tag name="VZ_ETABS" val="1020672034"/>
</p:tagLst>
</file>

<file path=ppt/tags/tag68.xml><?xml version="1.0" encoding="utf-8"?>
<p:tagLst xmlns:a="http://schemas.openxmlformats.org/drawingml/2006/main" xmlns:r="http://schemas.openxmlformats.org/officeDocument/2006/relationships" xmlns:p="http://schemas.openxmlformats.org/presentationml/2006/main">
  <p:tag name="VZ_SHAPE_BARMARKER" val="1"/>
  <p:tag name="VZ_ETABS" val="1020672034"/>
</p:tagLst>
</file>

<file path=ppt/tags/tag69.xml><?xml version="1.0" encoding="utf-8"?>
<p:tagLst xmlns:a="http://schemas.openxmlformats.org/drawingml/2006/main" xmlns:r="http://schemas.openxmlformats.org/officeDocument/2006/relationships" xmlns:p="http://schemas.openxmlformats.org/presentationml/2006/main">
  <p:tag name="VZ_SHAPE_BARMARKER" val="2"/>
  <p:tag name="VZ_ETABS" val="1020672034"/>
</p:tagLst>
</file>

<file path=ppt/tags/tag7.xml><?xml version="1.0" encoding="utf-8"?>
<p:tagLst xmlns:a="http://schemas.openxmlformats.org/drawingml/2006/main" xmlns:r="http://schemas.openxmlformats.org/officeDocument/2006/relationships" xmlns:p="http://schemas.openxmlformats.org/presentationml/2006/main">
  <p:tag name="VZ_MAXWIDTH" val="181.603530883789"/>
  <p:tag name="VZ_SHAPE_AXISLABEL" val="1"/>
  <p:tag name="VZ_ETABS" val="393970105"/>
</p:tagLst>
</file>

<file path=ppt/tags/tag70.xml><?xml version="1.0" encoding="utf-8"?>
<p:tagLst xmlns:a="http://schemas.openxmlformats.org/drawingml/2006/main" xmlns:r="http://schemas.openxmlformats.org/officeDocument/2006/relationships" xmlns:p="http://schemas.openxmlformats.org/presentationml/2006/main">
  <p:tag name="VZ_SHAPE_TITLE" val="VZ_Shape_Title"/>
  <p:tag name="VZ_ETABS" val="1020672034"/>
</p:tagLst>
</file>

<file path=ppt/tags/tag71.xml><?xml version="1.0" encoding="utf-8"?>
<p:tagLst xmlns:a="http://schemas.openxmlformats.org/drawingml/2006/main" xmlns:r="http://schemas.openxmlformats.org/officeDocument/2006/relationships" xmlns:p="http://schemas.openxmlformats.org/presentationml/2006/main">
  <p:tag name="VZ_SHAPE_DATALABEL" val="0"/>
  <p:tag name="VZ_ETABS" val="1020672034"/>
</p:tagLst>
</file>

<file path=ppt/tags/tag72.xml><?xml version="1.0" encoding="utf-8"?>
<p:tagLst xmlns:a="http://schemas.openxmlformats.org/drawingml/2006/main" xmlns:r="http://schemas.openxmlformats.org/officeDocument/2006/relationships" xmlns:p="http://schemas.openxmlformats.org/presentationml/2006/main">
  <p:tag name="VZ_SHAPE_AXISLABEL" val="0"/>
  <p:tag name="VZ_ETABS" val="1020672034"/>
</p:tagLst>
</file>

<file path=ppt/tags/tag73.xml><?xml version="1.0" encoding="utf-8"?>
<p:tagLst xmlns:a="http://schemas.openxmlformats.org/drawingml/2006/main" xmlns:r="http://schemas.openxmlformats.org/officeDocument/2006/relationships" xmlns:p="http://schemas.openxmlformats.org/presentationml/2006/main">
  <p:tag name="VZ_SHAPE_DATALABEL" val="1"/>
  <p:tag name="VZ_ETABS" val="1020672034"/>
</p:tagLst>
</file>

<file path=ppt/tags/tag74.xml><?xml version="1.0" encoding="utf-8"?>
<p:tagLst xmlns:a="http://schemas.openxmlformats.org/drawingml/2006/main" xmlns:r="http://schemas.openxmlformats.org/officeDocument/2006/relationships" xmlns:p="http://schemas.openxmlformats.org/presentationml/2006/main">
  <p:tag name="VZ_SHAPE_AXISLABEL" val="1"/>
  <p:tag name="VZ_ETABS" val="1020672034"/>
</p:tagLst>
</file>

<file path=ppt/tags/tag75.xml><?xml version="1.0" encoding="utf-8"?>
<p:tagLst xmlns:a="http://schemas.openxmlformats.org/drawingml/2006/main" xmlns:r="http://schemas.openxmlformats.org/officeDocument/2006/relationships" xmlns:p="http://schemas.openxmlformats.org/presentationml/2006/main">
  <p:tag name="VZ_SHAPE_DATALABEL" val="2"/>
  <p:tag name="VZ_ETABS" val="1020672034"/>
</p:tagLst>
</file>

<file path=ppt/tags/tag76.xml><?xml version="1.0" encoding="utf-8"?>
<p:tagLst xmlns:a="http://schemas.openxmlformats.org/drawingml/2006/main" xmlns:r="http://schemas.openxmlformats.org/officeDocument/2006/relationships" xmlns:p="http://schemas.openxmlformats.org/presentationml/2006/main">
  <p:tag name="VZ_SHAPE_AXISLABEL" val="2"/>
  <p:tag name="VZ_ETABS" val="1020672034"/>
</p:tagLst>
</file>

<file path=ppt/tags/tag8.xml><?xml version="1.0" encoding="utf-8"?>
<p:tagLst xmlns:a="http://schemas.openxmlformats.org/drawingml/2006/main" xmlns:r="http://schemas.openxmlformats.org/officeDocument/2006/relationships" xmlns:p="http://schemas.openxmlformats.org/presentationml/2006/main">
  <p:tag name="VZH" val="150.499984741211"/>
  <p:tag name="VZW" val="429.071655273438"/>
  <p:tag name="VZ_ID" val="190089993"/>
  <p:tag name="VZ_GROUP" val="7"/>
  <p:tag name="VZ_ITEM" val="700"/>
  <p:tag name="VZ_DATAGRID" val="1`5`26%`74%`58%`46%`6%`H1 2021`H2 2021`H1 2022`H2 2022`No plans`"/>
  <p:tag name="VZ_IMAGESIZE" val="8"/>
  <p:tag name="VZ_IMAGESIZEACTUAL" val="3"/>
  <p:tag name="VZ_FILLORIENTATION" val="2"/>
  <p:tag name="VZ_TITLEPOSITION" val="1"/>
  <p:tag name="VZ_TITLEFONTNAME" val="Tahoma"/>
  <p:tag name="VZ_TITLEFONTSIZE" val="14"/>
  <p:tag name="VZ_TITLETEXT" val="Whether Exhibited in 2021 or Have Plans through 2022"/>
  <p:tag name="VZ_LABELPOSITION" val="11"/>
  <p:tag name="VZ_LABELFONTNAME" val="Tahoma"/>
  <p:tag name="VZ_LABELFONTSIZE" val="16"/>
  <p:tag name="VZ_LABELFONTCOLOUR" val="clWhite"/>
  <p:tag name="VZ_LABELFONTBOLD" val="True"/>
  <p:tag name="VZ_AXISLABELPOSITION" val="4"/>
  <p:tag name="VZ_AXISLABELFONTNAME" val="Tahoma"/>
  <p:tag name="VZ_AXISLABELFONTCOLOUR" val="$00400000"/>
  <p:tag name="VZ_AXISLABELFONTBOLD" val="True"/>
  <p:tag name="VZ_AXISMAXIMUM" val="100"/>
  <p:tag name="VZ_SGDESIGNSTATE" val="0~0¬0~0~0~536870911~536870911~536870911~536870911~536870911~536870912"/>
  <p:tag name="VZ_BARGAP" val="5"/>
  <p:tag name="VZ_BARTHICKNESS" val="3"/>
  <p:tag name="VZ_BARROUNDEDEDGES" val="True"/>
  <p:tag name="VZ_DISPLAYFULLBAR" val="True"/>
  <p:tag name="VZ_BARFILLTYPE" val="1"/>
  <p:tag name="VZ_BARMARKERTYPE" val="6"/>
  <p:tag name="VZ_BARMARKERCOLOURS" val="$00AC511E`$00EFC55C`$0025B594`$000000C4`$0031C6EB`clNone`"/>
  <p:tag name="VZ_BARMARKEROUTLINECOLOUR" val="clWhite"/>
  <p:tag name="VZ_BARMARKEROUTLINEWIDTH" val="3"/>
  <p:tag name="VZ_BARMARKERSIZE" val="7"/>
  <p:tag name="VZ_BARMARKERRATIO" val="2"/>
  <p:tag name="VZ_DATASTORE" val="#2#36~32~0:30:`~`H1 2021~26%`H2 2021~74%`H1 2022~58%`H2 2022~46%`No plans~6%¬31~31~0:30:`"/>
  <p:tag name="VZ_SHAPE_MAIN" val="VZ_Shape_Main"/>
  <p:tag name="VZ_ETABS" val="190089993"/>
</p:tagLst>
</file>

<file path=ppt/tags/tag9.xml><?xml version="1.0" encoding="utf-8"?>
<p:tagLst xmlns:a="http://schemas.openxmlformats.org/drawingml/2006/main" xmlns:r="http://schemas.openxmlformats.org/officeDocument/2006/relationships" xmlns:p="http://schemas.openxmlformats.org/presentationml/2006/main">
  <p:tag name="VZ_SHAPE_IMAGE" val="VZ_Shape_Image"/>
  <p:tag name="VZ_ETABS" val="190089993"/>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1265A"/>
      </a:dk2>
      <a:lt2>
        <a:srgbClr val="EEECE1"/>
      </a:lt2>
      <a:accent1>
        <a:srgbClr val="256FA6"/>
      </a:accent1>
      <a:accent2>
        <a:srgbClr val="1C2D5A"/>
      </a:accent2>
      <a:accent3>
        <a:srgbClr val="8DC63F"/>
      </a:accent3>
      <a:accent4>
        <a:srgbClr val="D7DF23"/>
      </a:accent4>
      <a:accent5>
        <a:srgbClr val="8A8A8D"/>
      </a:accent5>
      <a:accent6>
        <a:srgbClr val="CBC8C7"/>
      </a:accent6>
      <a:hlink>
        <a:srgbClr val="2F84FC"/>
      </a:hlink>
      <a:folHlink>
        <a:srgbClr val="7030A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1812</TotalTime>
  <Words>1860</Words>
  <Application>Microsoft Office PowerPoint</Application>
  <PresentationFormat>Widescreen</PresentationFormat>
  <Paragraphs>245</Paragraphs>
  <Slides>40</Slides>
  <Notes>18</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Arial</vt:lpstr>
      <vt:lpstr>Arial Rounded MT Bold</vt:lpstr>
      <vt:lpstr>Calibri</vt:lpstr>
      <vt:lpstr>Calibri Light</vt:lpstr>
      <vt:lpstr>HelveticaNeueLT Std Cn</vt:lpstr>
      <vt:lpstr>Tahoma</vt:lpstr>
      <vt:lpstr>Terminal</vt:lpstr>
      <vt:lpstr>Office Theme</vt:lpstr>
      <vt:lpstr>1_Office Theme</vt:lpstr>
      <vt:lpstr>Insights to Inform Future Planning</vt:lpstr>
      <vt:lpstr>Topics for Today</vt:lpstr>
      <vt:lpstr>Impact and Recovery Outlook</vt:lpstr>
      <vt:lpstr>The Recovery   Falling Cases  Vaccines  Countries Opening</vt:lpstr>
      <vt:lpstr>PowerPoint Presentation</vt:lpstr>
      <vt:lpstr>Understand Your Market Position</vt:lpstr>
      <vt:lpstr>Exhibitions Industry – Recovery</vt:lpstr>
      <vt:lpstr>The Decision To Cancel, Go Fully Digital, Go Hybrid, Hold Physical Exhibition…</vt:lpstr>
      <vt:lpstr>Cancellations Increased</vt:lpstr>
      <vt:lpstr>   Hybrid Fatigue </vt:lpstr>
      <vt:lpstr>Real GDP vs. CEIR Total Index, 2020 Q1- 2021 Q2, % Change from 2019</vt:lpstr>
      <vt:lpstr>2021 Q2 CEIR Metrics for the Overall Exhibition Industry Excluding Cancellations, % Change from 2019 Q2</vt:lpstr>
      <vt:lpstr>PowerPoint Presentation</vt:lpstr>
      <vt:lpstr>CEIR OMNICHANNEL MARKETING STUDY DURING COVID-19</vt:lpstr>
      <vt:lpstr>CEIR OmniChannel Marketing Study</vt:lpstr>
      <vt:lpstr>Channels Used During COVID-19</vt:lpstr>
      <vt:lpstr>Perceived effectiveness of channels is adequate, not a wow for supporting most urgent marketing objectives.</vt:lpstr>
      <vt:lpstr>Same for supporting most urgent sales objectives, does the job but not a wow.</vt:lpstr>
      <vt:lpstr>CEIR OMNICHANNEL MARKETING STUDY POST COVID OUTLOOK</vt:lpstr>
      <vt:lpstr>Yes exhibitors will!</vt:lpstr>
      <vt:lpstr>So will attendees, though more slowly.</vt:lpstr>
      <vt:lpstr>For majority, importance of reasons for attending will persist or grow in the next two years.</vt:lpstr>
      <vt:lpstr>Same is true for those seeking F2F engagement with exhibitors at each stage of the purchase process.</vt:lpstr>
      <vt:lpstr>Along the edges there is a group, 22% to 8%, that will use other channels for purposes where the role of exhibitions will be less. </vt:lpstr>
      <vt:lpstr>For exhibitors, the value of B2B exhibitions in helping achieve marketing and sales objectives will persist or expand in the next two years.</vt:lpstr>
      <vt:lpstr>Same is true for those seeking F2F engagement with attendees at each stage of the purchase process.</vt:lpstr>
      <vt:lpstr>Again, on the edges, a minority will use other channels to fulfill roles that will be reduced for B2B exhibitions.</vt:lpstr>
      <vt:lpstr>Exhibitors actively use other channels to promote participation, signaling omni channel marketing opportunities to mine.</vt:lpstr>
      <vt:lpstr>New Opportunities</vt:lpstr>
      <vt:lpstr>PowerPoint Presentation</vt:lpstr>
      <vt:lpstr>PowerPoint Presentation</vt:lpstr>
      <vt:lpstr>Create and Sustain Value Creation</vt:lpstr>
      <vt:lpstr>PowerPoint Presentation</vt:lpstr>
      <vt:lpstr>Event Platforms</vt:lpstr>
      <vt:lpstr>Boosting Data and Analytic Capabilities What’s Your Organization’s Digital Strategy? </vt:lpstr>
      <vt:lpstr>Meaningful Connections</vt:lpstr>
      <vt:lpstr>Conclusions</vt:lpstr>
      <vt:lpstr>Insights Summary</vt:lpstr>
      <vt:lpstr>Insights Summary</vt:lpstr>
      <vt:lpstr>Thank you ddubois@iaee.com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Rebekah Webb</dc:creator>
  <cp:lastModifiedBy>Michael Romero</cp:lastModifiedBy>
  <cp:revision>87</cp:revision>
  <dcterms:created xsi:type="dcterms:W3CDTF">2015-02-05T17:24:45Z</dcterms:created>
  <dcterms:modified xsi:type="dcterms:W3CDTF">2021-11-10T14:02:46Z</dcterms:modified>
</cp:coreProperties>
</file>